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 id="256" r:id="rId3"/>
    <p:sldId id="259" r:id="rId4"/>
    <p:sldId id="260" r:id="rId5"/>
    <p:sldId id="261" r:id="rId6"/>
    <p:sldId id="262" r:id="rId7"/>
    <p:sldId id="263" r:id="rId8"/>
  </p:sldIdLst>
  <p:sldSz cx="12192000" cy="6858000"/>
  <p:notesSz cx="6794500" cy="9931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1" d="100"/>
          <a:sy n="71" d="100"/>
        </p:scale>
        <p:origin x="69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77C64-14DC-4CE9-930B-8A5A3F1D0C1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25B39F0-5483-4CBD-86A0-7E5F9D5A0C4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0022831-08E0-4994-9586-2A3E074EBF8B}"/>
              </a:ext>
            </a:extLst>
          </p:cNvPr>
          <p:cNvSpPr>
            <a:spLocks noGrp="1"/>
          </p:cNvSpPr>
          <p:nvPr>
            <p:ph type="dt" sz="half" idx="10"/>
          </p:nvPr>
        </p:nvSpPr>
        <p:spPr/>
        <p:txBody>
          <a:bodyPr/>
          <a:lstStyle/>
          <a:p>
            <a:fld id="{4C486838-9C53-4AF6-9836-C666D944D91E}" type="datetimeFigureOut">
              <a:rPr lang="en-GB" smtClean="0"/>
              <a:t>09/10/2024</a:t>
            </a:fld>
            <a:endParaRPr lang="en-GB"/>
          </a:p>
        </p:txBody>
      </p:sp>
      <p:sp>
        <p:nvSpPr>
          <p:cNvPr id="5" name="Footer Placeholder 4">
            <a:extLst>
              <a:ext uri="{FF2B5EF4-FFF2-40B4-BE49-F238E27FC236}">
                <a16:creationId xmlns:a16="http://schemas.microsoft.com/office/drawing/2014/main" id="{9656A9EE-39CD-4129-89EE-0EA0C8946B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BDA11F-D967-4341-A17B-205E42F97E1E}"/>
              </a:ext>
            </a:extLst>
          </p:cNvPr>
          <p:cNvSpPr>
            <a:spLocks noGrp="1"/>
          </p:cNvSpPr>
          <p:nvPr>
            <p:ph type="sldNum" sz="quarter" idx="12"/>
          </p:nvPr>
        </p:nvSpPr>
        <p:spPr/>
        <p:txBody>
          <a:bodyPr/>
          <a:lstStyle/>
          <a:p>
            <a:fld id="{CA7E7536-0600-4367-8A6A-A950F0F7A837}" type="slidenum">
              <a:rPr lang="en-GB" smtClean="0"/>
              <a:t>‹#›</a:t>
            </a:fld>
            <a:endParaRPr lang="en-GB"/>
          </a:p>
        </p:txBody>
      </p:sp>
    </p:spTree>
    <p:extLst>
      <p:ext uri="{BB962C8B-B14F-4D97-AF65-F5344CB8AC3E}">
        <p14:creationId xmlns:p14="http://schemas.microsoft.com/office/powerpoint/2010/main" val="1312770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1C9643-04F8-4605-A09F-ED756FFC227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2A1E260-2485-4EAF-AE98-40EF5E4E13B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EE62D2-D415-44D6-A0DE-B0D1BFDEF46D}"/>
              </a:ext>
            </a:extLst>
          </p:cNvPr>
          <p:cNvSpPr>
            <a:spLocks noGrp="1"/>
          </p:cNvSpPr>
          <p:nvPr>
            <p:ph type="dt" sz="half" idx="10"/>
          </p:nvPr>
        </p:nvSpPr>
        <p:spPr/>
        <p:txBody>
          <a:bodyPr/>
          <a:lstStyle/>
          <a:p>
            <a:fld id="{4C486838-9C53-4AF6-9836-C666D944D91E}" type="datetimeFigureOut">
              <a:rPr lang="en-GB" smtClean="0"/>
              <a:t>09/10/2024</a:t>
            </a:fld>
            <a:endParaRPr lang="en-GB"/>
          </a:p>
        </p:txBody>
      </p:sp>
      <p:sp>
        <p:nvSpPr>
          <p:cNvPr id="5" name="Footer Placeholder 4">
            <a:extLst>
              <a:ext uri="{FF2B5EF4-FFF2-40B4-BE49-F238E27FC236}">
                <a16:creationId xmlns:a16="http://schemas.microsoft.com/office/drawing/2014/main" id="{A211D151-C9D4-4D19-B2C5-8D3E08C4A9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103C30-2D29-426B-8ADC-FC0D0D4BAF00}"/>
              </a:ext>
            </a:extLst>
          </p:cNvPr>
          <p:cNvSpPr>
            <a:spLocks noGrp="1"/>
          </p:cNvSpPr>
          <p:nvPr>
            <p:ph type="sldNum" sz="quarter" idx="12"/>
          </p:nvPr>
        </p:nvSpPr>
        <p:spPr/>
        <p:txBody>
          <a:bodyPr/>
          <a:lstStyle/>
          <a:p>
            <a:fld id="{CA7E7536-0600-4367-8A6A-A950F0F7A837}" type="slidenum">
              <a:rPr lang="en-GB" smtClean="0"/>
              <a:t>‹#›</a:t>
            </a:fld>
            <a:endParaRPr lang="en-GB"/>
          </a:p>
        </p:txBody>
      </p:sp>
    </p:spTree>
    <p:extLst>
      <p:ext uri="{BB962C8B-B14F-4D97-AF65-F5344CB8AC3E}">
        <p14:creationId xmlns:p14="http://schemas.microsoft.com/office/powerpoint/2010/main" val="1762304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FCD87-D870-44FF-AE31-FF54379F6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BCFB7F1-8D7A-4223-AB8A-C2E3B82B10D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338DF18-2427-476D-B030-95ECB692DD83}"/>
              </a:ext>
            </a:extLst>
          </p:cNvPr>
          <p:cNvSpPr>
            <a:spLocks noGrp="1"/>
          </p:cNvSpPr>
          <p:nvPr>
            <p:ph type="dt" sz="half" idx="10"/>
          </p:nvPr>
        </p:nvSpPr>
        <p:spPr/>
        <p:txBody>
          <a:bodyPr/>
          <a:lstStyle/>
          <a:p>
            <a:fld id="{4C486838-9C53-4AF6-9836-C666D944D91E}" type="datetimeFigureOut">
              <a:rPr lang="en-GB" smtClean="0"/>
              <a:t>09/10/2024</a:t>
            </a:fld>
            <a:endParaRPr lang="en-GB"/>
          </a:p>
        </p:txBody>
      </p:sp>
      <p:sp>
        <p:nvSpPr>
          <p:cNvPr id="5" name="Footer Placeholder 4">
            <a:extLst>
              <a:ext uri="{FF2B5EF4-FFF2-40B4-BE49-F238E27FC236}">
                <a16:creationId xmlns:a16="http://schemas.microsoft.com/office/drawing/2014/main" id="{FCA5DFB7-D318-46C6-8513-00D14B00BC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0561A9-2535-4B7B-8DDC-50A586D8D60C}"/>
              </a:ext>
            </a:extLst>
          </p:cNvPr>
          <p:cNvSpPr>
            <a:spLocks noGrp="1"/>
          </p:cNvSpPr>
          <p:nvPr>
            <p:ph type="sldNum" sz="quarter" idx="12"/>
          </p:nvPr>
        </p:nvSpPr>
        <p:spPr/>
        <p:txBody>
          <a:bodyPr/>
          <a:lstStyle/>
          <a:p>
            <a:fld id="{CA7E7536-0600-4367-8A6A-A950F0F7A837}" type="slidenum">
              <a:rPr lang="en-GB" smtClean="0"/>
              <a:t>‹#›</a:t>
            </a:fld>
            <a:endParaRPr lang="en-GB"/>
          </a:p>
        </p:txBody>
      </p:sp>
    </p:spTree>
    <p:extLst>
      <p:ext uri="{BB962C8B-B14F-4D97-AF65-F5344CB8AC3E}">
        <p14:creationId xmlns:p14="http://schemas.microsoft.com/office/powerpoint/2010/main" val="4540223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A08D0-D4DF-467E-8ED7-CF9006E9695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DD5B00F-7BEB-4082-BA14-C7439AC6D74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129EB63-C56E-4FC7-AF8C-E02609A2B4A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E46CE29-9B4D-40EC-90E8-DC999DC1121A}"/>
              </a:ext>
            </a:extLst>
          </p:cNvPr>
          <p:cNvSpPr>
            <a:spLocks noGrp="1"/>
          </p:cNvSpPr>
          <p:nvPr>
            <p:ph type="dt" sz="half" idx="10"/>
          </p:nvPr>
        </p:nvSpPr>
        <p:spPr/>
        <p:txBody>
          <a:bodyPr/>
          <a:lstStyle/>
          <a:p>
            <a:fld id="{4C486838-9C53-4AF6-9836-C666D944D91E}" type="datetimeFigureOut">
              <a:rPr lang="en-GB" smtClean="0"/>
              <a:t>09/10/2024</a:t>
            </a:fld>
            <a:endParaRPr lang="en-GB"/>
          </a:p>
        </p:txBody>
      </p:sp>
      <p:sp>
        <p:nvSpPr>
          <p:cNvPr id="6" name="Footer Placeholder 5">
            <a:extLst>
              <a:ext uri="{FF2B5EF4-FFF2-40B4-BE49-F238E27FC236}">
                <a16:creationId xmlns:a16="http://schemas.microsoft.com/office/drawing/2014/main" id="{0ACDBF88-1024-465E-8BAB-B6225F0A731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7BF2A1D-ED9E-40B3-9129-4F03D6EA2EED}"/>
              </a:ext>
            </a:extLst>
          </p:cNvPr>
          <p:cNvSpPr>
            <a:spLocks noGrp="1"/>
          </p:cNvSpPr>
          <p:nvPr>
            <p:ph type="sldNum" sz="quarter" idx="12"/>
          </p:nvPr>
        </p:nvSpPr>
        <p:spPr/>
        <p:txBody>
          <a:bodyPr/>
          <a:lstStyle/>
          <a:p>
            <a:fld id="{CA7E7536-0600-4367-8A6A-A950F0F7A837}" type="slidenum">
              <a:rPr lang="en-GB" smtClean="0"/>
              <a:t>‹#›</a:t>
            </a:fld>
            <a:endParaRPr lang="en-GB"/>
          </a:p>
        </p:txBody>
      </p:sp>
    </p:spTree>
    <p:extLst>
      <p:ext uri="{BB962C8B-B14F-4D97-AF65-F5344CB8AC3E}">
        <p14:creationId xmlns:p14="http://schemas.microsoft.com/office/powerpoint/2010/main" val="15643098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FAABB1-AA5F-43E3-8257-51096D3CBA2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0301BB3-1827-40C5-994E-3E988B2C25E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AA5C1C0-10E0-4327-958D-58859816ABE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4A15720-ED7A-4420-BCE5-2E5FAE376BD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74BB123D-B869-4164-A37B-CE97706CEB7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D55C42F-434B-4279-B7D8-099B408C4D7F}"/>
              </a:ext>
            </a:extLst>
          </p:cNvPr>
          <p:cNvSpPr>
            <a:spLocks noGrp="1"/>
          </p:cNvSpPr>
          <p:nvPr>
            <p:ph type="dt" sz="half" idx="10"/>
          </p:nvPr>
        </p:nvSpPr>
        <p:spPr/>
        <p:txBody>
          <a:bodyPr/>
          <a:lstStyle/>
          <a:p>
            <a:fld id="{4C486838-9C53-4AF6-9836-C666D944D91E}" type="datetimeFigureOut">
              <a:rPr lang="en-GB" smtClean="0"/>
              <a:t>09/10/2024</a:t>
            </a:fld>
            <a:endParaRPr lang="en-GB"/>
          </a:p>
        </p:txBody>
      </p:sp>
      <p:sp>
        <p:nvSpPr>
          <p:cNvPr id="8" name="Footer Placeholder 7">
            <a:extLst>
              <a:ext uri="{FF2B5EF4-FFF2-40B4-BE49-F238E27FC236}">
                <a16:creationId xmlns:a16="http://schemas.microsoft.com/office/drawing/2014/main" id="{C00E892C-73B1-4A9E-B531-1C419BBC75B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A2771BD-2E7C-4BEC-AC77-FF3F6047B234}"/>
              </a:ext>
            </a:extLst>
          </p:cNvPr>
          <p:cNvSpPr>
            <a:spLocks noGrp="1"/>
          </p:cNvSpPr>
          <p:nvPr>
            <p:ph type="sldNum" sz="quarter" idx="12"/>
          </p:nvPr>
        </p:nvSpPr>
        <p:spPr/>
        <p:txBody>
          <a:bodyPr/>
          <a:lstStyle/>
          <a:p>
            <a:fld id="{CA7E7536-0600-4367-8A6A-A950F0F7A837}" type="slidenum">
              <a:rPr lang="en-GB" smtClean="0"/>
              <a:t>‹#›</a:t>
            </a:fld>
            <a:endParaRPr lang="en-GB"/>
          </a:p>
        </p:txBody>
      </p:sp>
    </p:spTree>
    <p:extLst>
      <p:ext uri="{BB962C8B-B14F-4D97-AF65-F5344CB8AC3E}">
        <p14:creationId xmlns:p14="http://schemas.microsoft.com/office/powerpoint/2010/main" val="3750940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1709B0-B84F-4DB6-A19A-5237766BF95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D2B9839-6492-4A78-A281-934383971D2F}"/>
              </a:ext>
            </a:extLst>
          </p:cNvPr>
          <p:cNvSpPr>
            <a:spLocks noGrp="1"/>
          </p:cNvSpPr>
          <p:nvPr>
            <p:ph type="dt" sz="half" idx="10"/>
          </p:nvPr>
        </p:nvSpPr>
        <p:spPr/>
        <p:txBody>
          <a:bodyPr/>
          <a:lstStyle/>
          <a:p>
            <a:fld id="{4C486838-9C53-4AF6-9836-C666D944D91E}" type="datetimeFigureOut">
              <a:rPr lang="en-GB" smtClean="0"/>
              <a:t>09/10/2024</a:t>
            </a:fld>
            <a:endParaRPr lang="en-GB"/>
          </a:p>
        </p:txBody>
      </p:sp>
      <p:sp>
        <p:nvSpPr>
          <p:cNvPr id="4" name="Footer Placeholder 3">
            <a:extLst>
              <a:ext uri="{FF2B5EF4-FFF2-40B4-BE49-F238E27FC236}">
                <a16:creationId xmlns:a16="http://schemas.microsoft.com/office/drawing/2014/main" id="{96B92F40-1F38-4D2D-AC3B-8115F8F0663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D331433-7B65-4410-BBDD-7EF2B48D4644}"/>
              </a:ext>
            </a:extLst>
          </p:cNvPr>
          <p:cNvSpPr>
            <a:spLocks noGrp="1"/>
          </p:cNvSpPr>
          <p:nvPr>
            <p:ph type="sldNum" sz="quarter" idx="12"/>
          </p:nvPr>
        </p:nvSpPr>
        <p:spPr/>
        <p:txBody>
          <a:bodyPr/>
          <a:lstStyle/>
          <a:p>
            <a:fld id="{CA7E7536-0600-4367-8A6A-A950F0F7A837}" type="slidenum">
              <a:rPr lang="en-GB" smtClean="0"/>
              <a:t>‹#›</a:t>
            </a:fld>
            <a:endParaRPr lang="en-GB"/>
          </a:p>
        </p:txBody>
      </p:sp>
    </p:spTree>
    <p:extLst>
      <p:ext uri="{BB962C8B-B14F-4D97-AF65-F5344CB8AC3E}">
        <p14:creationId xmlns:p14="http://schemas.microsoft.com/office/powerpoint/2010/main" val="1265309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94FC514-DCBC-470D-8C82-D9F6B8E19BF0}"/>
              </a:ext>
            </a:extLst>
          </p:cNvPr>
          <p:cNvSpPr>
            <a:spLocks noGrp="1"/>
          </p:cNvSpPr>
          <p:nvPr>
            <p:ph type="dt" sz="half" idx="10"/>
          </p:nvPr>
        </p:nvSpPr>
        <p:spPr/>
        <p:txBody>
          <a:bodyPr/>
          <a:lstStyle/>
          <a:p>
            <a:fld id="{4C486838-9C53-4AF6-9836-C666D944D91E}" type="datetimeFigureOut">
              <a:rPr lang="en-GB" smtClean="0"/>
              <a:t>09/10/2024</a:t>
            </a:fld>
            <a:endParaRPr lang="en-GB"/>
          </a:p>
        </p:txBody>
      </p:sp>
      <p:sp>
        <p:nvSpPr>
          <p:cNvPr id="3" name="Footer Placeholder 2">
            <a:extLst>
              <a:ext uri="{FF2B5EF4-FFF2-40B4-BE49-F238E27FC236}">
                <a16:creationId xmlns:a16="http://schemas.microsoft.com/office/drawing/2014/main" id="{208314E7-35F3-4EE0-8661-0D9394A1009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2A966C0-9E7B-44D6-92B7-F4A9C484A803}"/>
              </a:ext>
            </a:extLst>
          </p:cNvPr>
          <p:cNvSpPr>
            <a:spLocks noGrp="1"/>
          </p:cNvSpPr>
          <p:nvPr>
            <p:ph type="sldNum" sz="quarter" idx="12"/>
          </p:nvPr>
        </p:nvSpPr>
        <p:spPr/>
        <p:txBody>
          <a:bodyPr/>
          <a:lstStyle/>
          <a:p>
            <a:fld id="{CA7E7536-0600-4367-8A6A-A950F0F7A837}" type="slidenum">
              <a:rPr lang="en-GB" smtClean="0"/>
              <a:t>‹#›</a:t>
            </a:fld>
            <a:endParaRPr lang="en-GB"/>
          </a:p>
        </p:txBody>
      </p:sp>
    </p:spTree>
    <p:extLst>
      <p:ext uri="{BB962C8B-B14F-4D97-AF65-F5344CB8AC3E}">
        <p14:creationId xmlns:p14="http://schemas.microsoft.com/office/powerpoint/2010/main" val="4449023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AFBCDD-8592-4101-BC0F-DEC9343D0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1859A8F-8D9E-4521-A80E-77577C9B89E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697E7E8-731C-4957-8224-E7885931D1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B46DD44-6A8D-4EAB-A0A9-3A334E7F5CFB}"/>
              </a:ext>
            </a:extLst>
          </p:cNvPr>
          <p:cNvSpPr>
            <a:spLocks noGrp="1"/>
          </p:cNvSpPr>
          <p:nvPr>
            <p:ph type="dt" sz="half" idx="10"/>
          </p:nvPr>
        </p:nvSpPr>
        <p:spPr/>
        <p:txBody>
          <a:bodyPr/>
          <a:lstStyle/>
          <a:p>
            <a:fld id="{4C486838-9C53-4AF6-9836-C666D944D91E}" type="datetimeFigureOut">
              <a:rPr lang="en-GB" smtClean="0"/>
              <a:t>09/10/2024</a:t>
            </a:fld>
            <a:endParaRPr lang="en-GB"/>
          </a:p>
        </p:txBody>
      </p:sp>
      <p:sp>
        <p:nvSpPr>
          <p:cNvPr id="6" name="Footer Placeholder 5">
            <a:extLst>
              <a:ext uri="{FF2B5EF4-FFF2-40B4-BE49-F238E27FC236}">
                <a16:creationId xmlns:a16="http://schemas.microsoft.com/office/drawing/2014/main" id="{A7DFA021-C0FF-4F81-BDD8-DAAEAA856D3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FCDE4B7-3A6F-49C5-A8B0-3088AC2C31BB}"/>
              </a:ext>
            </a:extLst>
          </p:cNvPr>
          <p:cNvSpPr>
            <a:spLocks noGrp="1"/>
          </p:cNvSpPr>
          <p:nvPr>
            <p:ph type="sldNum" sz="quarter" idx="12"/>
          </p:nvPr>
        </p:nvSpPr>
        <p:spPr/>
        <p:txBody>
          <a:bodyPr/>
          <a:lstStyle/>
          <a:p>
            <a:fld id="{CA7E7536-0600-4367-8A6A-A950F0F7A837}" type="slidenum">
              <a:rPr lang="en-GB" smtClean="0"/>
              <a:t>‹#›</a:t>
            </a:fld>
            <a:endParaRPr lang="en-GB"/>
          </a:p>
        </p:txBody>
      </p:sp>
    </p:spTree>
    <p:extLst>
      <p:ext uri="{BB962C8B-B14F-4D97-AF65-F5344CB8AC3E}">
        <p14:creationId xmlns:p14="http://schemas.microsoft.com/office/powerpoint/2010/main" val="33828660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013415-897F-4872-A59E-72F499A8E14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CDBC5BF-E2EF-47DF-BF18-715822BD650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FC35BE2-E0F3-491C-A46A-8F58B17E6D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198455A-5ECD-443F-9573-74A96A9763BC}"/>
              </a:ext>
            </a:extLst>
          </p:cNvPr>
          <p:cNvSpPr>
            <a:spLocks noGrp="1"/>
          </p:cNvSpPr>
          <p:nvPr>
            <p:ph type="dt" sz="half" idx="10"/>
          </p:nvPr>
        </p:nvSpPr>
        <p:spPr/>
        <p:txBody>
          <a:bodyPr/>
          <a:lstStyle/>
          <a:p>
            <a:fld id="{4C486838-9C53-4AF6-9836-C666D944D91E}" type="datetimeFigureOut">
              <a:rPr lang="en-GB" smtClean="0"/>
              <a:t>09/10/2024</a:t>
            </a:fld>
            <a:endParaRPr lang="en-GB"/>
          </a:p>
        </p:txBody>
      </p:sp>
      <p:sp>
        <p:nvSpPr>
          <p:cNvPr id="6" name="Footer Placeholder 5">
            <a:extLst>
              <a:ext uri="{FF2B5EF4-FFF2-40B4-BE49-F238E27FC236}">
                <a16:creationId xmlns:a16="http://schemas.microsoft.com/office/drawing/2014/main" id="{BE70C919-B053-4D19-B36B-F1E990F9308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1540C2-2339-4AE1-A1AE-27F6676B9923}"/>
              </a:ext>
            </a:extLst>
          </p:cNvPr>
          <p:cNvSpPr>
            <a:spLocks noGrp="1"/>
          </p:cNvSpPr>
          <p:nvPr>
            <p:ph type="sldNum" sz="quarter" idx="12"/>
          </p:nvPr>
        </p:nvSpPr>
        <p:spPr/>
        <p:txBody>
          <a:bodyPr/>
          <a:lstStyle/>
          <a:p>
            <a:fld id="{CA7E7536-0600-4367-8A6A-A950F0F7A837}" type="slidenum">
              <a:rPr lang="en-GB" smtClean="0"/>
              <a:t>‹#›</a:t>
            </a:fld>
            <a:endParaRPr lang="en-GB"/>
          </a:p>
        </p:txBody>
      </p:sp>
    </p:spTree>
    <p:extLst>
      <p:ext uri="{BB962C8B-B14F-4D97-AF65-F5344CB8AC3E}">
        <p14:creationId xmlns:p14="http://schemas.microsoft.com/office/powerpoint/2010/main" val="42526118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CB8535-46F7-40F5-8A2F-B88BFEF963B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E6B5B97-A9E4-4A0A-977F-ED445967742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0B6FEC-4E4E-4869-8F88-280E5B4B6EF7}"/>
              </a:ext>
            </a:extLst>
          </p:cNvPr>
          <p:cNvSpPr>
            <a:spLocks noGrp="1"/>
          </p:cNvSpPr>
          <p:nvPr>
            <p:ph type="dt" sz="half" idx="10"/>
          </p:nvPr>
        </p:nvSpPr>
        <p:spPr/>
        <p:txBody>
          <a:bodyPr/>
          <a:lstStyle/>
          <a:p>
            <a:fld id="{4C486838-9C53-4AF6-9836-C666D944D91E}" type="datetimeFigureOut">
              <a:rPr lang="en-GB" smtClean="0"/>
              <a:t>09/10/2024</a:t>
            </a:fld>
            <a:endParaRPr lang="en-GB"/>
          </a:p>
        </p:txBody>
      </p:sp>
      <p:sp>
        <p:nvSpPr>
          <p:cNvPr id="5" name="Footer Placeholder 4">
            <a:extLst>
              <a:ext uri="{FF2B5EF4-FFF2-40B4-BE49-F238E27FC236}">
                <a16:creationId xmlns:a16="http://schemas.microsoft.com/office/drawing/2014/main" id="{1E8CF5C0-DCE6-46EC-B8A3-E4ABC3FFC4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5C08D3-586F-4403-9966-B7D2683E6047}"/>
              </a:ext>
            </a:extLst>
          </p:cNvPr>
          <p:cNvSpPr>
            <a:spLocks noGrp="1"/>
          </p:cNvSpPr>
          <p:nvPr>
            <p:ph type="sldNum" sz="quarter" idx="12"/>
          </p:nvPr>
        </p:nvSpPr>
        <p:spPr/>
        <p:txBody>
          <a:bodyPr/>
          <a:lstStyle/>
          <a:p>
            <a:fld id="{CA7E7536-0600-4367-8A6A-A950F0F7A837}" type="slidenum">
              <a:rPr lang="en-GB" smtClean="0"/>
              <a:t>‹#›</a:t>
            </a:fld>
            <a:endParaRPr lang="en-GB"/>
          </a:p>
        </p:txBody>
      </p:sp>
    </p:spTree>
    <p:extLst>
      <p:ext uri="{BB962C8B-B14F-4D97-AF65-F5344CB8AC3E}">
        <p14:creationId xmlns:p14="http://schemas.microsoft.com/office/powerpoint/2010/main" val="40878439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64F2DEA-6AFB-48D1-B235-0DB4EADF171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6FCF3E8-6DB2-40E5-9B93-901287911D0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01696C-D2CF-4F68-8819-0B876CD35A30}"/>
              </a:ext>
            </a:extLst>
          </p:cNvPr>
          <p:cNvSpPr>
            <a:spLocks noGrp="1"/>
          </p:cNvSpPr>
          <p:nvPr>
            <p:ph type="dt" sz="half" idx="10"/>
          </p:nvPr>
        </p:nvSpPr>
        <p:spPr/>
        <p:txBody>
          <a:bodyPr/>
          <a:lstStyle/>
          <a:p>
            <a:fld id="{4C486838-9C53-4AF6-9836-C666D944D91E}" type="datetimeFigureOut">
              <a:rPr lang="en-GB" smtClean="0"/>
              <a:t>09/10/2024</a:t>
            </a:fld>
            <a:endParaRPr lang="en-GB"/>
          </a:p>
        </p:txBody>
      </p:sp>
      <p:sp>
        <p:nvSpPr>
          <p:cNvPr id="5" name="Footer Placeholder 4">
            <a:extLst>
              <a:ext uri="{FF2B5EF4-FFF2-40B4-BE49-F238E27FC236}">
                <a16:creationId xmlns:a16="http://schemas.microsoft.com/office/drawing/2014/main" id="{BD914867-70FD-4292-BD3B-EFB7AB953B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BBF890-E8E5-4CF4-9D16-B66712E18A11}"/>
              </a:ext>
            </a:extLst>
          </p:cNvPr>
          <p:cNvSpPr>
            <a:spLocks noGrp="1"/>
          </p:cNvSpPr>
          <p:nvPr>
            <p:ph type="sldNum" sz="quarter" idx="12"/>
          </p:nvPr>
        </p:nvSpPr>
        <p:spPr/>
        <p:txBody>
          <a:bodyPr/>
          <a:lstStyle/>
          <a:p>
            <a:fld id="{CA7E7536-0600-4367-8A6A-A950F0F7A837}" type="slidenum">
              <a:rPr lang="en-GB" smtClean="0"/>
              <a:t>‹#›</a:t>
            </a:fld>
            <a:endParaRPr lang="en-GB"/>
          </a:p>
        </p:txBody>
      </p:sp>
    </p:spTree>
    <p:extLst>
      <p:ext uri="{BB962C8B-B14F-4D97-AF65-F5344CB8AC3E}">
        <p14:creationId xmlns:p14="http://schemas.microsoft.com/office/powerpoint/2010/main" val="3347876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7BD222-FD49-4541-9978-5635B300FF8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FD8DC3C-A78D-4170-A854-375F376E812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4844CB-5A1F-4F95-A522-90CA5C2D533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486838-9C53-4AF6-9836-C666D944D91E}" type="datetimeFigureOut">
              <a:rPr lang="en-GB" smtClean="0"/>
              <a:t>09/10/2024</a:t>
            </a:fld>
            <a:endParaRPr lang="en-GB"/>
          </a:p>
        </p:txBody>
      </p:sp>
      <p:sp>
        <p:nvSpPr>
          <p:cNvPr id="5" name="Footer Placeholder 4">
            <a:extLst>
              <a:ext uri="{FF2B5EF4-FFF2-40B4-BE49-F238E27FC236}">
                <a16:creationId xmlns:a16="http://schemas.microsoft.com/office/drawing/2014/main" id="{12B329FD-3139-46D2-BDF3-5E613FCE948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0861D8C-5A1D-4041-AB67-0367C923A42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E7536-0600-4367-8A6A-A950F0F7A837}" type="slidenum">
              <a:rPr lang="en-GB" smtClean="0"/>
              <a:t>‹#›</a:t>
            </a:fld>
            <a:endParaRPr lang="en-GB"/>
          </a:p>
        </p:txBody>
      </p:sp>
    </p:spTree>
    <p:extLst>
      <p:ext uri="{BB962C8B-B14F-4D97-AF65-F5344CB8AC3E}">
        <p14:creationId xmlns:p14="http://schemas.microsoft.com/office/powerpoint/2010/main" val="4370366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CCACF-673E-4E57-99E5-37C7A44C0D40}"/>
              </a:ext>
            </a:extLst>
          </p:cNvPr>
          <p:cNvSpPr>
            <a:spLocks noGrp="1"/>
          </p:cNvSpPr>
          <p:nvPr>
            <p:ph type="ctrTitle"/>
          </p:nvPr>
        </p:nvSpPr>
        <p:spPr>
          <a:xfrm>
            <a:off x="0" y="0"/>
            <a:ext cx="12192000" cy="1003617"/>
          </a:xfrm>
        </p:spPr>
        <p:txBody>
          <a:bodyPr>
            <a:normAutofit/>
          </a:bodyPr>
          <a:lstStyle/>
          <a:p>
            <a:r>
              <a:rPr lang="en-GB" sz="3200" dirty="0"/>
              <a:t>Vocabulary in history</a:t>
            </a:r>
            <a:br>
              <a:rPr lang="en-GB" sz="3200" dirty="0"/>
            </a:br>
            <a:r>
              <a:rPr lang="en-GB" sz="3200" dirty="0"/>
              <a:t>EYFS</a:t>
            </a:r>
          </a:p>
        </p:txBody>
      </p:sp>
      <p:graphicFrame>
        <p:nvGraphicFramePr>
          <p:cNvPr id="4" name="Table 3">
            <a:extLst>
              <a:ext uri="{FF2B5EF4-FFF2-40B4-BE49-F238E27FC236}">
                <a16:creationId xmlns:a16="http://schemas.microsoft.com/office/drawing/2014/main" id="{6D30186A-FBB8-4CA0-840B-3CFB7B045223}"/>
              </a:ext>
            </a:extLst>
          </p:cNvPr>
          <p:cNvGraphicFramePr>
            <a:graphicFrameLocks noGrp="1"/>
          </p:cNvGraphicFramePr>
          <p:nvPr>
            <p:extLst>
              <p:ext uri="{D42A27DB-BD31-4B8C-83A1-F6EECF244321}">
                <p14:modId xmlns:p14="http://schemas.microsoft.com/office/powerpoint/2010/main" val="637026474"/>
              </p:ext>
            </p:extLst>
          </p:nvPr>
        </p:nvGraphicFramePr>
        <p:xfrm>
          <a:off x="83820" y="1003619"/>
          <a:ext cx="12108180" cy="5854381"/>
        </p:xfrm>
        <a:graphic>
          <a:graphicData uri="http://schemas.openxmlformats.org/drawingml/2006/table">
            <a:tbl>
              <a:tblPr firstRow="1" bandRow="1">
                <a:tableStyleId>{5C22544A-7EE6-4342-B048-85BDC9FD1C3A}</a:tableStyleId>
              </a:tblPr>
              <a:tblGrid>
                <a:gridCol w="6454140">
                  <a:extLst>
                    <a:ext uri="{9D8B030D-6E8A-4147-A177-3AD203B41FA5}">
                      <a16:colId xmlns:a16="http://schemas.microsoft.com/office/drawing/2014/main" val="1744977017"/>
                    </a:ext>
                  </a:extLst>
                </a:gridCol>
                <a:gridCol w="5654040">
                  <a:extLst>
                    <a:ext uri="{9D8B030D-6E8A-4147-A177-3AD203B41FA5}">
                      <a16:colId xmlns:a16="http://schemas.microsoft.com/office/drawing/2014/main" val="120880800"/>
                    </a:ext>
                  </a:extLst>
                </a:gridCol>
              </a:tblGrid>
              <a:tr h="669239">
                <a:tc>
                  <a:txBody>
                    <a:bodyPr/>
                    <a:lstStyle/>
                    <a:p>
                      <a:r>
                        <a:rPr lang="en-GB" dirty="0">
                          <a:solidFill>
                            <a:schemeClr val="tx1"/>
                          </a:solidFill>
                        </a:rPr>
                        <a:t>Disciplinary concepts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solidFill>
                            <a:schemeClr val="tx1"/>
                          </a:solidFill>
                        </a:rPr>
                        <a:t>Topic specific  vocabulary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2552049929"/>
                  </a:ext>
                </a:extLst>
              </a:tr>
              <a:tr h="669239">
                <a:tc>
                  <a:txBody>
                    <a:bodyPr/>
                    <a:lstStyle/>
                    <a:p>
                      <a:r>
                        <a:rPr lang="en-GB" dirty="0">
                          <a:solidFill>
                            <a:schemeClr val="tx1"/>
                          </a:solidFill>
                        </a:rPr>
                        <a:t>Historical Enquiry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solidFill>
                            <a:schemeClr val="tx1"/>
                          </a:solidFill>
                        </a:rPr>
                        <a:t>Autumn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95547071"/>
                  </a:ext>
                </a:extLst>
              </a:tr>
              <a:tr h="669239">
                <a:tc rowSpan="3">
                  <a:txBody>
                    <a:bodyPr/>
                    <a:lstStyle/>
                    <a:p>
                      <a:r>
                        <a:rPr lang="en-GB" sz="1600" dirty="0"/>
                        <a:t>same</a:t>
                      </a:r>
                    </a:p>
                    <a:p>
                      <a:r>
                        <a:rPr lang="en-GB" sz="1400" dirty="0"/>
                        <a:t>ask investigate explain question object sort group compare/ comparison photograph different/ difference change same event remember memory celebration special  ask investigate explain question object sort group compare/ comparison photograph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solidFill>
                            <a:schemeClr val="tx1"/>
                          </a:solidFill>
                        </a:rPr>
                        <a:t>The First Drawing, How to wash a woolly mammoth, Where the poppies new grow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54313772"/>
                  </a:ext>
                </a:extLst>
              </a:tr>
              <a:tr h="669239">
                <a:tc vMerge="1">
                  <a:txBody>
                    <a:bodyPr/>
                    <a:lstStyle/>
                    <a:p>
                      <a:endParaRPr lang="en-GB" dirty="0"/>
                    </a:p>
                  </a:txBody>
                  <a:tcPr/>
                </a:tc>
                <a:tc>
                  <a:txBody>
                    <a:bodyPr/>
                    <a:lstStyle/>
                    <a:p>
                      <a:r>
                        <a:rPr lang="en-GB" dirty="0">
                          <a:solidFill>
                            <a:schemeClr val="tx1"/>
                          </a:solidFill>
                        </a:rPr>
                        <a:t>Spring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65099560"/>
                  </a:ext>
                </a:extLst>
              </a:tr>
              <a:tr h="1058718">
                <a:tc vMerge="1">
                  <a:txBody>
                    <a:bodyPr/>
                    <a:lstStyle/>
                    <a:p>
                      <a:endParaRPr lang="en-GB" dirty="0"/>
                    </a:p>
                  </a:txBody>
                  <a:tcPr/>
                </a:tc>
                <a:tc>
                  <a:txBody>
                    <a:bodyPr/>
                    <a:lstStyle/>
                    <a:p>
                      <a:pPr algn="ctr"/>
                      <a:r>
                        <a:rPr lang="en-GB" sz="1800" dirty="0"/>
                        <a:t>The Great Race, Lost Toy Museum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86545218"/>
                  </a:ext>
                </a:extLst>
              </a:tr>
              <a:tr h="669239">
                <a:tc>
                  <a:txBody>
                    <a:bodyPr/>
                    <a:lstStyle/>
                    <a:p>
                      <a:r>
                        <a:rPr lang="en-GB" dirty="0">
                          <a:solidFill>
                            <a:schemeClr val="tx1"/>
                          </a:solidFill>
                        </a:rPr>
                        <a:t>Chronological awareness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solidFill>
                            <a:schemeClr val="tx1"/>
                          </a:solidFill>
                        </a:rPr>
                        <a:t>Summer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82405405"/>
                  </a:ext>
                </a:extLst>
              </a:tr>
              <a:tr h="1449468">
                <a:tc>
                  <a:txBody>
                    <a:bodyPr/>
                    <a:lstStyle/>
                    <a:p>
                      <a:endParaRPr lang="en-GB" sz="1400" dirty="0"/>
                    </a:p>
                    <a:p>
                      <a:r>
                        <a:rPr lang="en-GB" sz="1800" dirty="0"/>
                        <a:t>morning afternoon evening order now present past  timeline future date before today tomorrow last week/month/year/day memory old new sequence after long ago</a:t>
                      </a:r>
                      <a:endParaRPr lang="en-GB"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solidFill>
                            <a:schemeClr val="tx1"/>
                          </a:solidFill>
                        </a:rPr>
                        <a:t>Great Women who changed the world, A letter from your teacher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248040"/>
                  </a:ext>
                </a:extLst>
              </a:tr>
            </a:tbl>
          </a:graphicData>
        </a:graphic>
      </p:graphicFrame>
    </p:spTree>
    <p:extLst>
      <p:ext uri="{BB962C8B-B14F-4D97-AF65-F5344CB8AC3E}">
        <p14:creationId xmlns:p14="http://schemas.microsoft.com/office/powerpoint/2010/main" val="4000910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CCACF-673E-4E57-99E5-37C7A44C0D40}"/>
              </a:ext>
            </a:extLst>
          </p:cNvPr>
          <p:cNvSpPr>
            <a:spLocks noGrp="1"/>
          </p:cNvSpPr>
          <p:nvPr>
            <p:ph type="ctrTitle"/>
          </p:nvPr>
        </p:nvSpPr>
        <p:spPr>
          <a:xfrm>
            <a:off x="0" y="0"/>
            <a:ext cx="12192000" cy="1003617"/>
          </a:xfrm>
        </p:spPr>
        <p:txBody>
          <a:bodyPr>
            <a:normAutofit/>
          </a:bodyPr>
          <a:lstStyle/>
          <a:p>
            <a:r>
              <a:rPr lang="en-GB" sz="3200" dirty="0"/>
              <a:t>Vocabulary in history</a:t>
            </a:r>
            <a:br>
              <a:rPr lang="en-GB" sz="3200" dirty="0"/>
            </a:br>
            <a:r>
              <a:rPr lang="en-GB" sz="3200" dirty="0"/>
              <a:t>Year 1</a:t>
            </a:r>
          </a:p>
        </p:txBody>
      </p:sp>
      <p:graphicFrame>
        <p:nvGraphicFramePr>
          <p:cNvPr id="4" name="Table 3">
            <a:extLst>
              <a:ext uri="{FF2B5EF4-FFF2-40B4-BE49-F238E27FC236}">
                <a16:creationId xmlns:a16="http://schemas.microsoft.com/office/drawing/2014/main" id="{6D30186A-FBB8-4CA0-840B-3CFB7B045223}"/>
              </a:ext>
            </a:extLst>
          </p:cNvPr>
          <p:cNvGraphicFramePr>
            <a:graphicFrameLocks noGrp="1"/>
          </p:cNvGraphicFramePr>
          <p:nvPr>
            <p:extLst>
              <p:ext uri="{D42A27DB-BD31-4B8C-83A1-F6EECF244321}">
                <p14:modId xmlns:p14="http://schemas.microsoft.com/office/powerpoint/2010/main" val="2068187787"/>
              </p:ext>
            </p:extLst>
          </p:nvPr>
        </p:nvGraphicFramePr>
        <p:xfrm>
          <a:off x="0" y="932814"/>
          <a:ext cx="12192000" cy="5566768"/>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1744977017"/>
                    </a:ext>
                  </a:extLst>
                </a:gridCol>
                <a:gridCol w="6096000">
                  <a:extLst>
                    <a:ext uri="{9D8B030D-6E8A-4147-A177-3AD203B41FA5}">
                      <a16:colId xmlns:a16="http://schemas.microsoft.com/office/drawing/2014/main" val="120880800"/>
                    </a:ext>
                  </a:extLst>
                </a:gridCol>
              </a:tblGrid>
              <a:tr h="731798">
                <a:tc>
                  <a:txBody>
                    <a:bodyPr/>
                    <a:lstStyle/>
                    <a:p>
                      <a:r>
                        <a:rPr lang="en-GB" sz="1600" dirty="0">
                          <a:solidFill>
                            <a:schemeClr val="tx1"/>
                          </a:solidFill>
                        </a:rPr>
                        <a:t>Disciplinary concepts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a:solidFill>
                            <a:schemeClr val="tx1"/>
                          </a:solidFill>
                        </a:rPr>
                        <a:t>Topic specific  vocabulary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2552049929"/>
                  </a:ext>
                </a:extLst>
              </a:tr>
              <a:tr h="484228">
                <a:tc>
                  <a:txBody>
                    <a:bodyPr/>
                    <a:lstStyle/>
                    <a:p>
                      <a:r>
                        <a:rPr lang="en-GB" sz="1600" dirty="0">
                          <a:solidFill>
                            <a:schemeClr val="tx1"/>
                          </a:solidFill>
                        </a:rPr>
                        <a:t>Historical Enquiry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a:solidFill>
                            <a:schemeClr val="tx1"/>
                          </a:solidFill>
                        </a:rPr>
                        <a:t>Autumn –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95547071"/>
                  </a:ext>
                </a:extLst>
              </a:tr>
              <a:tr h="731798">
                <a:tc rowSpan="3">
                  <a:txBody>
                    <a:bodyPr/>
                    <a:lstStyle/>
                    <a:p>
                      <a:r>
                        <a:rPr lang="en-GB" sz="1600" dirty="0"/>
                        <a:t>ask investigate explain question artefacts object sort group compare/ comparison interview photograph similar/similarity different/ difference change same event remember memory celebration special  ask investigate explain question artefacts object sort group compare/ comparison photograph similar/similarity different/ difference change same </a:t>
                      </a:r>
                    </a:p>
                    <a:p>
                      <a:endParaRPr lang="en-GB"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a:solidFill>
                            <a:schemeClr val="tx1"/>
                          </a:solidFill>
                        </a:rPr>
                        <a:t>My history: past, present, me, family, born, toddler, age, grow, mum, dad, brother, sister, aunt, uncle, grandparents</a:t>
                      </a:r>
                    </a:p>
                    <a:p>
                      <a:r>
                        <a:rPr lang="en-GB" sz="1600" dirty="0">
                          <a:solidFill>
                            <a:schemeClr val="tx1"/>
                          </a:solidFill>
                        </a:rPr>
                        <a:t>Guy Fawkes: Guy Fawkes, gunpowder, parliament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54313772"/>
                  </a:ext>
                </a:extLst>
              </a:tr>
              <a:tr h="731798">
                <a:tc vMerge="1">
                  <a:txBody>
                    <a:bodyPr/>
                    <a:lstStyle/>
                    <a:p>
                      <a:endParaRPr lang="en-GB" dirty="0"/>
                    </a:p>
                  </a:txBody>
                  <a:tcPr/>
                </a:tc>
                <a:tc>
                  <a:txBody>
                    <a:bodyPr/>
                    <a:lstStyle/>
                    <a:p>
                      <a:r>
                        <a:rPr lang="en-GB" sz="1600" dirty="0">
                          <a:solidFill>
                            <a:schemeClr val="tx1"/>
                          </a:solidFill>
                        </a:rPr>
                        <a:t>Spring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65099560"/>
                  </a:ext>
                </a:extLst>
              </a:tr>
              <a:tr h="731798">
                <a:tc vMerge="1">
                  <a:txBody>
                    <a:bodyPr/>
                    <a:lstStyle/>
                    <a:p>
                      <a:endParaRPr lang="en-GB" dirty="0"/>
                    </a:p>
                  </a:txBody>
                  <a:tcPr/>
                </a:tc>
                <a:tc>
                  <a:txBody>
                    <a:bodyPr/>
                    <a:lstStyle/>
                    <a:p>
                      <a:pPr algn="ctr"/>
                      <a:r>
                        <a:rPr lang="en-GB" sz="1600" dirty="0"/>
                        <a:t>Inspiration Inventor, flight, Wright Brothers, Wright flyer, biplane, Buzz Aldrin, Lunar module, endeavour, ISS, Apollo II, Neil Armstrong, Amelia </a:t>
                      </a:r>
                      <a:r>
                        <a:rPr lang="en-GB" sz="1600" dirty="0" err="1"/>
                        <a:t>Earheart</a:t>
                      </a:r>
                      <a:r>
                        <a:rPr lang="en-GB" sz="1600" dirty="0"/>
                        <a:t>, Bessie Coleman, Mae Jemison, Michael Collins, Tim Peake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86545218"/>
                  </a:ext>
                </a:extLst>
              </a:tr>
              <a:tr h="418544">
                <a:tc>
                  <a:txBody>
                    <a:bodyPr/>
                    <a:lstStyle/>
                    <a:p>
                      <a:r>
                        <a:rPr lang="en-GB" sz="1600" dirty="0">
                          <a:solidFill>
                            <a:schemeClr val="tx1"/>
                          </a:solidFill>
                        </a:rPr>
                        <a:t>Chronological awareness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a:solidFill>
                            <a:schemeClr val="tx1"/>
                          </a:solidFill>
                        </a:rPr>
                        <a:t>Beside the Seaside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82405405"/>
                  </a:ext>
                </a:extLst>
              </a:tr>
              <a:tr h="1463596">
                <a:tc>
                  <a:txBody>
                    <a:bodyPr/>
                    <a:lstStyle/>
                    <a:p>
                      <a:r>
                        <a:rPr lang="en-GB" sz="1600" dirty="0"/>
                        <a:t>morning afternoon evening order now present past recent timeline lifetime future date before today tomorrow last week/month/year/day memory within living memory beyond living memory old new sequence modern after long ago</a:t>
                      </a:r>
                      <a:endParaRPr lang="en-GB"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a:solidFill>
                            <a:schemeClr val="tx1"/>
                          </a:solidFill>
                        </a:rPr>
                        <a:t>holiday, Victorian, Queen Victoria, deckchair, bathing machine, promenade, pier, brass band, band stand, </a:t>
                      </a:r>
                      <a:r>
                        <a:rPr lang="en-GB" sz="1600" dirty="0" err="1">
                          <a:solidFill>
                            <a:schemeClr val="tx1"/>
                          </a:solidFill>
                        </a:rPr>
                        <a:t>helter</a:t>
                      </a:r>
                      <a:r>
                        <a:rPr lang="en-GB" sz="1600" dirty="0">
                          <a:solidFill>
                            <a:schemeClr val="tx1"/>
                          </a:solidFill>
                        </a:rPr>
                        <a:t> </a:t>
                      </a:r>
                      <a:r>
                        <a:rPr lang="en-GB" sz="1600" dirty="0" err="1">
                          <a:solidFill>
                            <a:schemeClr val="tx1"/>
                          </a:solidFill>
                        </a:rPr>
                        <a:t>skelter</a:t>
                      </a:r>
                      <a:r>
                        <a:rPr lang="en-GB" sz="1600" dirty="0">
                          <a:solidFill>
                            <a:schemeClr val="tx1"/>
                          </a:solidFill>
                        </a:rPr>
                        <a:t>, carousel, souvenir, penny lick, steam train, postcards, Fleetwood, Blackpool, Lytham, St </a:t>
                      </a:r>
                      <a:r>
                        <a:rPr lang="en-GB" sz="1600" dirty="0" err="1">
                          <a:solidFill>
                            <a:schemeClr val="tx1"/>
                          </a:solidFill>
                        </a:rPr>
                        <a:t>Annes</a:t>
                      </a:r>
                      <a:r>
                        <a:rPr lang="en-GB" sz="1600" dirty="0">
                          <a:solidFill>
                            <a:schemeClr val="tx1"/>
                          </a:solidFill>
                        </a:rPr>
                        <a:t>, Morecambe, about 100 years ago (century), Punch and Judy, </a:t>
                      </a:r>
                      <a:r>
                        <a:rPr lang="en-GB" sz="1600" dirty="0" err="1">
                          <a:solidFill>
                            <a:schemeClr val="tx1"/>
                          </a:solidFill>
                        </a:rPr>
                        <a:t>hokey</a:t>
                      </a:r>
                      <a:r>
                        <a:rPr lang="en-GB" sz="1600" dirty="0">
                          <a:solidFill>
                            <a:schemeClr val="tx1"/>
                          </a:solidFill>
                        </a:rPr>
                        <a:t> pokey</a:t>
                      </a:r>
                    </a:p>
                    <a:p>
                      <a:r>
                        <a:rPr lang="en-GB" sz="1600" dirty="0">
                          <a:solidFill>
                            <a:schemeClr val="tx1"/>
                          </a:solidFill>
                          <a:highlight>
                            <a:srgbClr val="FF0000"/>
                          </a:highlight>
                        </a:rPr>
                        <a:t>Houses: thatched roof, tiles, brick, wood.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248040"/>
                  </a:ext>
                </a:extLst>
              </a:tr>
            </a:tbl>
          </a:graphicData>
        </a:graphic>
      </p:graphicFrame>
    </p:spTree>
    <p:extLst>
      <p:ext uri="{BB962C8B-B14F-4D97-AF65-F5344CB8AC3E}">
        <p14:creationId xmlns:p14="http://schemas.microsoft.com/office/powerpoint/2010/main" val="1463562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CCACF-673E-4E57-99E5-37C7A44C0D40}"/>
              </a:ext>
            </a:extLst>
          </p:cNvPr>
          <p:cNvSpPr>
            <a:spLocks noGrp="1"/>
          </p:cNvSpPr>
          <p:nvPr>
            <p:ph type="ctrTitle"/>
          </p:nvPr>
        </p:nvSpPr>
        <p:spPr>
          <a:xfrm>
            <a:off x="0" y="0"/>
            <a:ext cx="12192000" cy="1003617"/>
          </a:xfrm>
        </p:spPr>
        <p:txBody>
          <a:bodyPr>
            <a:normAutofit/>
          </a:bodyPr>
          <a:lstStyle/>
          <a:p>
            <a:r>
              <a:rPr lang="en-GB" sz="3200" dirty="0"/>
              <a:t>Vocabulary in history</a:t>
            </a:r>
            <a:br>
              <a:rPr lang="en-GB" sz="3200" dirty="0"/>
            </a:br>
            <a:r>
              <a:rPr lang="en-GB" sz="3200" dirty="0"/>
              <a:t>Year 2</a:t>
            </a:r>
          </a:p>
        </p:txBody>
      </p:sp>
      <p:graphicFrame>
        <p:nvGraphicFramePr>
          <p:cNvPr id="4" name="Table 3">
            <a:extLst>
              <a:ext uri="{FF2B5EF4-FFF2-40B4-BE49-F238E27FC236}">
                <a16:creationId xmlns:a16="http://schemas.microsoft.com/office/drawing/2014/main" id="{6D30186A-FBB8-4CA0-840B-3CFB7B045223}"/>
              </a:ext>
            </a:extLst>
          </p:cNvPr>
          <p:cNvGraphicFramePr>
            <a:graphicFrameLocks noGrp="1"/>
          </p:cNvGraphicFramePr>
          <p:nvPr>
            <p:extLst>
              <p:ext uri="{D42A27DB-BD31-4B8C-83A1-F6EECF244321}">
                <p14:modId xmlns:p14="http://schemas.microsoft.com/office/powerpoint/2010/main" val="1456270103"/>
              </p:ext>
            </p:extLst>
          </p:nvPr>
        </p:nvGraphicFramePr>
        <p:xfrm>
          <a:off x="0" y="1183340"/>
          <a:ext cx="12192000" cy="5674659"/>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1744977017"/>
                    </a:ext>
                  </a:extLst>
                </a:gridCol>
                <a:gridCol w="6096000">
                  <a:extLst>
                    <a:ext uri="{9D8B030D-6E8A-4147-A177-3AD203B41FA5}">
                      <a16:colId xmlns:a16="http://schemas.microsoft.com/office/drawing/2014/main" val="120880800"/>
                    </a:ext>
                  </a:extLst>
                </a:gridCol>
              </a:tblGrid>
              <a:tr h="405453">
                <a:tc>
                  <a:txBody>
                    <a:bodyPr/>
                    <a:lstStyle/>
                    <a:p>
                      <a:r>
                        <a:rPr lang="en-GB" dirty="0">
                          <a:solidFill>
                            <a:schemeClr val="tx1"/>
                          </a:solidFill>
                        </a:rPr>
                        <a:t>Disciplinary concepts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solidFill>
                            <a:schemeClr val="tx1"/>
                          </a:solidFill>
                        </a:rPr>
                        <a:t>Topic specific  vocabulary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2552049929"/>
                  </a:ext>
                </a:extLst>
              </a:tr>
              <a:tr h="405194">
                <a:tc>
                  <a:txBody>
                    <a:bodyPr/>
                    <a:lstStyle/>
                    <a:p>
                      <a:r>
                        <a:rPr lang="en-GB" dirty="0">
                          <a:solidFill>
                            <a:schemeClr val="tx1"/>
                          </a:solidFill>
                        </a:rPr>
                        <a:t>Historical Enquiry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solidFill>
                            <a:schemeClr val="tx1"/>
                          </a:solidFill>
                        </a:rPr>
                        <a:t>Autumn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95547071"/>
                  </a:ext>
                </a:extLst>
              </a:tr>
              <a:tr h="1602814">
                <a:tc rowSpan="3">
                  <a:txBody>
                    <a:bodyPr/>
                    <a:lstStyle/>
                    <a:p>
                      <a:r>
                        <a:rPr lang="en-GB" dirty="0"/>
                        <a:t>sources primary source evidence contrast historic historically significant eye witness account eye witness</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a:t>Motte and bailey castles </a:t>
                      </a:r>
                      <a:r>
                        <a:rPr lang="en-GB" sz="1600" dirty="0">
                          <a:highlight>
                            <a:srgbClr val="FF0000"/>
                          </a:highlight>
                        </a:rPr>
                        <a:t>stone keep castles </a:t>
                      </a:r>
                      <a:r>
                        <a:rPr lang="en-GB" sz="1600" dirty="0"/>
                        <a:t>monarch power ruler anointing armed forces attack battle battlements Bayeux Tapestry ceremony concentric castle constitutional monarchy conquer coronation crowning defend </a:t>
                      </a:r>
                      <a:r>
                        <a:rPr lang="en-GB" sz="1600" dirty="0">
                          <a:highlight>
                            <a:srgbClr val="FF0000"/>
                          </a:highlight>
                        </a:rPr>
                        <a:t>fortified</a:t>
                      </a:r>
                      <a:r>
                        <a:rPr lang="en-GB" sz="1600" dirty="0"/>
                        <a:t> manor house </a:t>
                      </a:r>
                      <a:r>
                        <a:rPr lang="en-GB" sz="1600" dirty="0">
                          <a:highlight>
                            <a:srgbClr val="FF0000"/>
                          </a:highlight>
                        </a:rPr>
                        <a:t>gatehouse</a:t>
                      </a:r>
                      <a:r>
                        <a:rPr lang="en-GB" sz="1600" dirty="0"/>
                        <a:t> government head of state invade investing</a:t>
                      </a:r>
                      <a:r>
                        <a:rPr lang="en-GB" sz="1600" dirty="0">
                          <a:highlight>
                            <a:srgbClr val="FF0000"/>
                          </a:highlight>
                        </a:rPr>
                        <a:t> keep </a:t>
                      </a:r>
                      <a:r>
                        <a:rPr lang="en-GB" sz="1600" dirty="0"/>
                        <a:t>coat of arms knights Queen Elizabeth I Queen Elizabeth II</a:t>
                      </a:r>
                      <a:endParaRPr lang="en-GB"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54313772"/>
                  </a:ext>
                </a:extLst>
              </a:tr>
              <a:tr h="377133">
                <a:tc vMerge="1">
                  <a:txBody>
                    <a:bodyPr/>
                    <a:lstStyle/>
                    <a:p>
                      <a:endParaRPr lang="en-GB" dirty="0"/>
                    </a:p>
                  </a:txBody>
                  <a:tcPr/>
                </a:tc>
                <a:tc>
                  <a:txBody>
                    <a:bodyPr/>
                    <a:lstStyle/>
                    <a:p>
                      <a:r>
                        <a:rPr lang="en-GB" dirty="0">
                          <a:solidFill>
                            <a:schemeClr val="tx1"/>
                          </a:solidFill>
                        </a:rPr>
                        <a:t>Spring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65099560"/>
                  </a:ext>
                </a:extLst>
              </a:tr>
              <a:tr h="1147639">
                <a:tc vMerge="1">
                  <a:txBody>
                    <a:bodyPr/>
                    <a:lstStyle/>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t>explorer exploration achievement discovery transport equipment yacht voyage solo North Pole resilience determination vessel pirates buccaneer plunder compass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86545218"/>
                  </a:ext>
                </a:extLst>
              </a:tr>
              <a:tr h="377133">
                <a:tc>
                  <a:txBody>
                    <a:bodyPr/>
                    <a:lstStyle/>
                    <a:p>
                      <a:r>
                        <a:rPr lang="en-GB" dirty="0">
                          <a:solidFill>
                            <a:schemeClr val="tx1"/>
                          </a:solidFill>
                        </a:rPr>
                        <a:t>Chronological awareness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solidFill>
                            <a:schemeClr val="tx1"/>
                          </a:solidFill>
                        </a:rPr>
                        <a:t>Great Fire of London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82405405"/>
                  </a:ext>
                </a:extLst>
              </a:tr>
              <a:tr h="1359293">
                <a:tc>
                  <a:txBody>
                    <a:bodyPr/>
                    <a:lstStyle/>
                    <a:p>
                      <a:r>
                        <a:rPr lang="en-GB" dirty="0">
                          <a:solidFill>
                            <a:schemeClr val="tx1"/>
                          </a:solidFill>
                        </a:rPr>
                        <a:t>Decade </a:t>
                      </a:r>
                    </a:p>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rPr>
                        <a:t>bakery, diary, Samuel Pepys, fire engine, fire fighter, St Paul’s Cathedral, Pudding Lane, rebuilt, design, River Thames, spread, housing, monarch, flames, fire, safety, escape, flammable, ignite, London, fire squirt, buckets, leather, explosion, gunpowder, escape, death, Monument, King Charles II, Thomas </a:t>
                      </a:r>
                      <a:r>
                        <a:rPr lang="en-GB" sz="1600" dirty="0" err="1">
                          <a:solidFill>
                            <a:schemeClr val="tx1"/>
                          </a:solidFill>
                        </a:rPr>
                        <a:t>Farriner</a:t>
                      </a:r>
                      <a:endParaRPr lang="en-GB"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248040"/>
                  </a:ext>
                </a:extLst>
              </a:tr>
            </a:tbl>
          </a:graphicData>
        </a:graphic>
      </p:graphicFrame>
    </p:spTree>
    <p:extLst>
      <p:ext uri="{BB962C8B-B14F-4D97-AF65-F5344CB8AC3E}">
        <p14:creationId xmlns:p14="http://schemas.microsoft.com/office/powerpoint/2010/main" val="7894941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CCACF-673E-4E57-99E5-37C7A44C0D40}"/>
              </a:ext>
            </a:extLst>
          </p:cNvPr>
          <p:cNvSpPr>
            <a:spLocks noGrp="1"/>
          </p:cNvSpPr>
          <p:nvPr>
            <p:ph type="ctrTitle"/>
          </p:nvPr>
        </p:nvSpPr>
        <p:spPr>
          <a:xfrm>
            <a:off x="0" y="0"/>
            <a:ext cx="12192000" cy="1003617"/>
          </a:xfrm>
        </p:spPr>
        <p:txBody>
          <a:bodyPr>
            <a:normAutofit/>
          </a:bodyPr>
          <a:lstStyle/>
          <a:p>
            <a:r>
              <a:rPr lang="en-GB" sz="3200" dirty="0"/>
              <a:t>Vocabulary in history</a:t>
            </a:r>
            <a:br>
              <a:rPr lang="en-GB" sz="3200" dirty="0"/>
            </a:br>
            <a:r>
              <a:rPr lang="en-GB" sz="3200" dirty="0"/>
              <a:t>Year 3</a:t>
            </a:r>
          </a:p>
        </p:txBody>
      </p:sp>
      <p:graphicFrame>
        <p:nvGraphicFramePr>
          <p:cNvPr id="4" name="Table 3">
            <a:extLst>
              <a:ext uri="{FF2B5EF4-FFF2-40B4-BE49-F238E27FC236}">
                <a16:creationId xmlns:a16="http://schemas.microsoft.com/office/drawing/2014/main" id="{6D30186A-FBB8-4CA0-840B-3CFB7B045223}"/>
              </a:ext>
            </a:extLst>
          </p:cNvPr>
          <p:cNvGraphicFramePr>
            <a:graphicFrameLocks noGrp="1"/>
          </p:cNvGraphicFramePr>
          <p:nvPr>
            <p:extLst>
              <p:ext uri="{D42A27DB-BD31-4B8C-83A1-F6EECF244321}">
                <p14:modId xmlns:p14="http://schemas.microsoft.com/office/powerpoint/2010/main" val="1994366097"/>
              </p:ext>
            </p:extLst>
          </p:nvPr>
        </p:nvGraphicFramePr>
        <p:xfrm>
          <a:off x="0" y="1234440"/>
          <a:ext cx="12192000" cy="5623559"/>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1744977017"/>
                    </a:ext>
                  </a:extLst>
                </a:gridCol>
                <a:gridCol w="6096000">
                  <a:extLst>
                    <a:ext uri="{9D8B030D-6E8A-4147-A177-3AD203B41FA5}">
                      <a16:colId xmlns:a16="http://schemas.microsoft.com/office/drawing/2014/main" val="120880800"/>
                    </a:ext>
                  </a:extLst>
                </a:gridCol>
              </a:tblGrid>
              <a:tr h="605540">
                <a:tc>
                  <a:txBody>
                    <a:bodyPr/>
                    <a:lstStyle/>
                    <a:p>
                      <a:r>
                        <a:rPr lang="en-GB" dirty="0">
                          <a:solidFill>
                            <a:schemeClr val="tx1"/>
                          </a:solidFill>
                        </a:rPr>
                        <a:t>Disciplinary concepts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solidFill>
                            <a:schemeClr val="tx1"/>
                          </a:solidFill>
                        </a:rPr>
                        <a:t>Topic specific  vocabulary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2552049929"/>
                  </a:ext>
                </a:extLst>
              </a:tr>
              <a:tr h="605540">
                <a:tc>
                  <a:txBody>
                    <a:bodyPr/>
                    <a:lstStyle/>
                    <a:p>
                      <a:r>
                        <a:rPr lang="en-GB" dirty="0">
                          <a:solidFill>
                            <a:schemeClr val="tx1"/>
                          </a:solidFill>
                        </a:rPr>
                        <a:t>Historical Enquiry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solidFill>
                            <a:schemeClr val="tx1"/>
                          </a:solidFill>
                        </a:rPr>
                        <a:t>Pre-historic Britain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95547071"/>
                  </a:ext>
                </a:extLst>
              </a:tr>
              <a:tr h="1096669">
                <a:tc rowSpan="3">
                  <a:txBody>
                    <a:bodyPr/>
                    <a:lstStyle/>
                    <a:p>
                      <a:r>
                        <a:rPr lang="en-GB" dirty="0"/>
                        <a:t>secondary source remains certainty possibility confirm prove informed guess archaeological evidence reconstruction informed guess continuity historical significance criteria interpretation inference observation deduction legacy</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a:t>hearth settlement flint roundhouse chief metalwork -copper, bronze, gold, tin mining trade (a job requiring manual skills) arrowheads import hunter gatherer </a:t>
                      </a:r>
                      <a:r>
                        <a:rPr lang="en-GB" sz="1600" dirty="0" err="1"/>
                        <a:t>Paleolithic</a:t>
                      </a:r>
                      <a:r>
                        <a:rPr lang="en-GB" sz="1600" dirty="0"/>
                        <a:t> Mesolithic Neolithic periods farmers chief tribes </a:t>
                      </a:r>
                      <a:r>
                        <a:rPr lang="en-GB" sz="1600" dirty="0" err="1"/>
                        <a:t>celts</a:t>
                      </a:r>
                      <a:r>
                        <a:rPr lang="en-GB" sz="1600" dirty="0"/>
                        <a:t> caves drawings Lascaux Cave</a:t>
                      </a:r>
                      <a:endParaRPr lang="en-GB"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54313772"/>
                  </a:ext>
                </a:extLst>
              </a:tr>
              <a:tr h="376787">
                <a:tc vMerge="1">
                  <a:txBody>
                    <a:bodyPr/>
                    <a:lstStyle/>
                    <a:p>
                      <a:endParaRPr lang="en-GB" dirty="0"/>
                    </a:p>
                  </a:txBody>
                  <a:tcPr/>
                </a:tc>
                <a:tc>
                  <a:txBody>
                    <a:bodyPr/>
                    <a:lstStyle/>
                    <a:p>
                      <a:r>
                        <a:rPr lang="en-GB" dirty="0">
                          <a:solidFill>
                            <a:schemeClr val="tx1"/>
                          </a:solidFill>
                        </a:rPr>
                        <a:t>Romans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65099560"/>
                  </a:ext>
                </a:extLst>
              </a:tr>
              <a:tr h="1347336">
                <a:tc vMerge="1">
                  <a:txBody>
                    <a:bodyPr/>
                    <a:lstStyle/>
                    <a:p>
                      <a:endParaRPr lang="en-GB" dirty="0"/>
                    </a:p>
                  </a:txBody>
                  <a:tcPr/>
                </a:tc>
                <a:tc>
                  <a:txBody>
                    <a:bodyPr/>
                    <a:lstStyle/>
                    <a:p>
                      <a:r>
                        <a:rPr lang="en-GB" sz="1600" dirty="0"/>
                        <a:t>Briton Romans Celts enslaved tin settlers Picts pilum galea armour scutum </a:t>
                      </a:r>
                      <a:r>
                        <a:rPr lang="en-GB" sz="1600" dirty="0" err="1"/>
                        <a:t>caligae</a:t>
                      </a:r>
                      <a:r>
                        <a:rPr lang="en-GB" sz="1600" dirty="0"/>
                        <a:t> gladius tunic legionary legion </a:t>
                      </a:r>
                      <a:r>
                        <a:rPr lang="en-GB" sz="1600" dirty="0" err="1"/>
                        <a:t>legatus</a:t>
                      </a:r>
                      <a:r>
                        <a:rPr lang="en-GB" sz="1600" dirty="0"/>
                        <a:t> cohort century shields formation gladiators legions </a:t>
                      </a:r>
                      <a:r>
                        <a:rPr lang="en-GB" sz="1600" dirty="0" err="1"/>
                        <a:t>Colloseum</a:t>
                      </a:r>
                      <a:r>
                        <a:rPr lang="en-GB" sz="1600" dirty="0"/>
                        <a:t> conquer empire emperors </a:t>
                      </a:r>
                      <a:r>
                        <a:rPr lang="en-GB" sz="1600" dirty="0" err="1"/>
                        <a:t>slaces</a:t>
                      </a:r>
                      <a:r>
                        <a:rPr lang="en-GB" sz="1600" dirty="0"/>
                        <a:t>   </a:t>
                      </a:r>
                      <a:r>
                        <a:rPr lang="en-GB" sz="1600" dirty="0">
                          <a:highlight>
                            <a:srgbClr val="FF0000"/>
                          </a:highlight>
                        </a:rPr>
                        <a:t>Boudicca </a:t>
                      </a:r>
                      <a:r>
                        <a:rPr lang="en-GB" sz="1600" dirty="0" err="1">
                          <a:highlight>
                            <a:srgbClr val="FF0000"/>
                          </a:highlight>
                        </a:rPr>
                        <a:t>Camulodunum</a:t>
                      </a:r>
                      <a:r>
                        <a:rPr lang="en-GB" sz="1600" dirty="0">
                          <a:highlight>
                            <a:srgbClr val="FF0000"/>
                          </a:highlight>
                        </a:rPr>
                        <a:t> invade battle temple Roman soldiers </a:t>
                      </a:r>
                      <a:r>
                        <a:rPr lang="en-GB" sz="1600" dirty="0" err="1">
                          <a:highlight>
                            <a:srgbClr val="FF0000"/>
                          </a:highlight>
                        </a:rPr>
                        <a:t>Trinovantes</a:t>
                      </a:r>
                      <a:r>
                        <a:rPr lang="en-GB" sz="1600" dirty="0">
                          <a:highlight>
                            <a:srgbClr val="FF0000"/>
                          </a:highlight>
                        </a:rPr>
                        <a:t> Iceni</a:t>
                      </a:r>
                      <a:endParaRPr lang="en-GB" sz="1600" dirty="0">
                        <a:solidFill>
                          <a:schemeClr val="tx1"/>
                        </a:solidFill>
                        <a:highlight>
                          <a:srgbClr val="FF0000"/>
                        </a:highligh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86545218"/>
                  </a:ext>
                </a:extLst>
              </a:tr>
              <a:tr h="380608">
                <a:tc>
                  <a:txBody>
                    <a:bodyPr/>
                    <a:lstStyle/>
                    <a:p>
                      <a:r>
                        <a:rPr lang="en-GB" dirty="0">
                          <a:solidFill>
                            <a:schemeClr val="tx1"/>
                          </a:solidFill>
                        </a:rPr>
                        <a:t>Chronological awareness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solidFill>
                            <a:schemeClr val="tx1"/>
                          </a:solidFill>
                        </a:rPr>
                        <a:t>Doomed Dinosaurs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82405405"/>
                  </a:ext>
                </a:extLst>
              </a:tr>
              <a:tr h="1211079">
                <a:tc>
                  <a:txBody>
                    <a:bodyPr/>
                    <a:lstStyle/>
                    <a:p>
                      <a:r>
                        <a:rPr lang="en-GB" dirty="0"/>
                        <a:t>AD- Anno Domini BC- Before Christ period prehistory prehistoric Palaeolithic Mesolithic Neolithic Stone Age Bronze Age Iron Age duration chronology</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err="1">
                          <a:solidFill>
                            <a:schemeClr val="tx1"/>
                          </a:solidFill>
                        </a:rPr>
                        <a:t>Mezoic</a:t>
                      </a:r>
                      <a:r>
                        <a:rPr lang="en-GB" dirty="0">
                          <a:solidFill>
                            <a:schemeClr val="tx1"/>
                          </a:solidFill>
                        </a:rPr>
                        <a:t> Era, Triassic, </a:t>
                      </a:r>
                      <a:r>
                        <a:rPr lang="en-GB" dirty="0" err="1">
                          <a:solidFill>
                            <a:schemeClr val="tx1"/>
                          </a:solidFill>
                        </a:rPr>
                        <a:t>Cretacious</a:t>
                      </a:r>
                      <a:r>
                        <a:rPr lang="en-GB" dirty="0">
                          <a:solidFill>
                            <a:schemeClr val="tx1"/>
                          </a:solidFill>
                        </a:rPr>
                        <a:t>, Jurassic, Chronological periods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248040"/>
                  </a:ext>
                </a:extLst>
              </a:tr>
            </a:tbl>
          </a:graphicData>
        </a:graphic>
      </p:graphicFrame>
    </p:spTree>
    <p:extLst>
      <p:ext uri="{BB962C8B-B14F-4D97-AF65-F5344CB8AC3E}">
        <p14:creationId xmlns:p14="http://schemas.microsoft.com/office/powerpoint/2010/main" val="5545428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CCACF-673E-4E57-99E5-37C7A44C0D40}"/>
              </a:ext>
            </a:extLst>
          </p:cNvPr>
          <p:cNvSpPr>
            <a:spLocks noGrp="1"/>
          </p:cNvSpPr>
          <p:nvPr>
            <p:ph type="ctrTitle"/>
          </p:nvPr>
        </p:nvSpPr>
        <p:spPr>
          <a:xfrm>
            <a:off x="0" y="0"/>
            <a:ext cx="12192000" cy="1003617"/>
          </a:xfrm>
        </p:spPr>
        <p:txBody>
          <a:bodyPr>
            <a:normAutofit/>
          </a:bodyPr>
          <a:lstStyle/>
          <a:p>
            <a:r>
              <a:rPr lang="en-GB" sz="3200" dirty="0"/>
              <a:t>Vocabulary in history</a:t>
            </a:r>
            <a:br>
              <a:rPr lang="en-GB" sz="3200" dirty="0"/>
            </a:br>
            <a:r>
              <a:rPr lang="en-GB" sz="3200" dirty="0"/>
              <a:t>Year 4</a:t>
            </a:r>
          </a:p>
        </p:txBody>
      </p:sp>
      <p:graphicFrame>
        <p:nvGraphicFramePr>
          <p:cNvPr id="4" name="Table 3">
            <a:extLst>
              <a:ext uri="{FF2B5EF4-FFF2-40B4-BE49-F238E27FC236}">
                <a16:creationId xmlns:a16="http://schemas.microsoft.com/office/drawing/2014/main" id="{6D30186A-FBB8-4CA0-840B-3CFB7B045223}"/>
              </a:ext>
            </a:extLst>
          </p:cNvPr>
          <p:cNvGraphicFramePr>
            <a:graphicFrameLocks noGrp="1"/>
          </p:cNvGraphicFramePr>
          <p:nvPr>
            <p:extLst>
              <p:ext uri="{D42A27DB-BD31-4B8C-83A1-F6EECF244321}">
                <p14:modId xmlns:p14="http://schemas.microsoft.com/office/powerpoint/2010/main" val="826399549"/>
              </p:ext>
            </p:extLst>
          </p:nvPr>
        </p:nvGraphicFramePr>
        <p:xfrm>
          <a:off x="0" y="881315"/>
          <a:ext cx="12192000" cy="5976685"/>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1744977017"/>
                    </a:ext>
                  </a:extLst>
                </a:gridCol>
                <a:gridCol w="6096000">
                  <a:extLst>
                    <a:ext uri="{9D8B030D-6E8A-4147-A177-3AD203B41FA5}">
                      <a16:colId xmlns:a16="http://schemas.microsoft.com/office/drawing/2014/main" val="120880800"/>
                    </a:ext>
                  </a:extLst>
                </a:gridCol>
              </a:tblGrid>
              <a:tr h="599874">
                <a:tc>
                  <a:txBody>
                    <a:bodyPr/>
                    <a:lstStyle/>
                    <a:p>
                      <a:r>
                        <a:rPr lang="en-GB" dirty="0">
                          <a:solidFill>
                            <a:schemeClr val="tx1"/>
                          </a:solidFill>
                        </a:rPr>
                        <a:t>Disciplinary concepts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solidFill>
                            <a:schemeClr val="tx1"/>
                          </a:solidFill>
                        </a:rPr>
                        <a:t>Topic specific  vocabulary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2552049929"/>
                  </a:ext>
                </a:extLst>
              </a:tr>
              <a:tr h="599874">
                <a:tc>
                  <a:txBody>
                    <a:bodyPr/>
                    <a:lstStyle/>
                    <a:p>
                      <a:r>
                        <a:rPr lang="en-GB" dirty="0">
                          <a:solidFill>
                            <a:schemeClr val="tx1"/>
                          </a:solidFill>
                        </a:rPr>
                        <a:t>Historical Enquiry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solidFill>
                            <a:schemeClr val="tx1"/>
                          </a:solidFill>
                        </a:rPr>
                        <a:t>History of </a:t>
                      </a:r>
                      <a:r>
                        <a:rPr lang="en-GB" dirty="0" err="1">
                          <a:solidFill>
                            <a:schemeClr val="tx1"/>
                          </a:solidFill>
                        </a:rPr>
                        <a:t>Flatford</a:t>
                      </a:r>
                      <a:r>
                        <a:rPr lang="en-GB" dirty="0">
                          <a:solidFill>
                            <a:schemeClr val="tx1"/>
                          </a:solidFill>
                        </a:rPr>
                        <a:t> Mill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95547071"/>
                  </a:ext>
                </a:extLst>
              </a:tr>
              <a:tr h="599874">
                <a:tc rowSpan="3">
                  <a:txBody>
                    <a:bodyPr/>
                    <a:lstStyle/>
                    <a:p>
                      <a:r>
                        <a:rPr lang="en-GB" dirty="0">
                          <a:solidFill>
                            <a:schemeClr val="tx1"/>
                          </a:solidFill>
                        </a:rPr>
                        <a:t>Observation inference evaluate rank balanced  viewpoint  consequence  cause events impact  enquiry  evidence </a:t>
                      </a:r>
                    </a:p>
                    <a:p>
                      <a:r>
                        <a:rPr lang="en-GB" dirty="0">
                          <a:solidFill>
                            <a:schemeClr val="tx1"/>
                          </a:solidFill>
                        </a:rPr>
                        <a:t>Fact  opinion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err="1">
                          <a:solidFill>
                            <a:schemeClr val="tx1"/>
                          </a:solidFill>
                          <a:highlight>
                            <a:srgbClr val="FF0000"/>
                          </a:highlight>
                        </a:rPr>
                        <a:t>Flatford</a:t>
                      </a:r>
                      <a:r>
                        <a:rPr lang="en-GB" dirty="0">
                          <a:solidFill>
                            <a:schemeClr val="tx1"/>
                          </a:solidFill>
                          <a:highlight>
                            <a:srgbClr val="FF0000"/>
                          </a:highlight>
                        </a:rPr>
                        <a:t> Mill  Census  investigation  </a:t>
                      </a:r>
                      <a:r>
                        <a:rPr lang="en-GB" dirty="0" err="1">
                          <a:solidFill>
                            <a:schemeClr val="tx1"/>
                          </a:solidFill>
                          <a:highlight>
                            <a:srgbClr val="FF0000"/>
                          </a:highlight>
                        </a:rPr>
                        <a:t>digi</a:t>
                      </a:r>
                      <a:r>
                        <a:rPr lang="en-GB" dirty="0">
                          <a:solidFill>
                            <a:schemeClr val="tx1"/>
                          </a:solidFill>
                          <a:highlight>
                            <a:srgbClr val="FF0000"/>
                          </a:highlight>
                        </a:rPr>
                        <a:t>-maps  layers  change  purpose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54313772"/>
                  </a:ext>
                </a:extLst>
              </a:tr>
              <a:tr h="599874">
                <a:tc vMerge="1">
                  <a:txBody>
                    <a:bodyPr/>
                    <a:lstStyle/>
                    <a:p>
                      <a:endParaRPr lang="en-GB" dirty="0"/>
                    </a:p>
                  </a:txBody>
                  <a:tcPr/>
                </a:tc>
                <a:tc>
                  <a:txBody>
                    <a:bodyPr/>
                    <a:lstStyle/>
                    <a:p>
                      <a:r>
                        <a:rPr lang="en-GB" dirty="0">
                          <a:solidFill>
                            <a:schemeClr val="tx1"/>
                          </a:solidFill>
                        </a:rPr>
                        <a:t>Saxons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65099560"/>
                  </a:ext>
                </a:extLst>
              </a:tr>
              <a:tr h="1424161">
                <a:tc vMerge="1">
                  <a:txBody>
                    <a:bodyPr/>
                    <a:lstStyle/>
                    <a:p>
                      <a:endParaRPr lang="en-GB" dirty="0"/>
                    </a:p>
                  </a:txBody>
                  <a:tcPr/>
                </a:tc>
                <a:tc>
                  <a:txBody>
                    <a:bodyPr/>
                    <a:lstStyle/>
                    <a:p>
                      <a:r>
                        <a:rPr lang="en-GB" dirty="0"/>
                        <a:t>Angles Saxons Jutes Picts invasion Britons Romans empire </a:t>
                      </a:r>
                      <a:r>
                        <a:rPr lang="en-GB" dirty="0" err="1"/>
                        <a:t>longships</a:t>
                      </a:r>
                      <a:r>
                        <a:rPr lang="en-GB" dirty="0"/>
                        <a:t> wattle and daub claimants kingdom Northumbria Mercia Wessex East Anglia Kent villages thatch straw hut Danelaw leadership qualities Sutton </a:t>
                      </a:r>
                      <a:r>
                        <a:rPr lang="en-GB" dirty="0" err="1"/>
                        <a:t>Hoo</a:t>
                      </a:r>
                      <a:r>
                        <a:rPr lang="en-GB" dirty="0"/>
                        <a:t> burial mound Christianity missionaries Pope peasants pagans King Alfred Ethelbert Essex  Sussex</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86545218"/>
                  </a:ext>
                </a:extLst>
              </a:tr>
              <a:tr h="599874">
                <a:tc>
                  <a:txBody>
                    <a:bodyPr/>
                    <a:lstStyle/>
                    <a:p>
                      <a:r>
                        <a:rPr lang="en-GB" dirty="0">
                          <a:solidFill>
                            <a:schemeClr val="tx1"/>
                          </a:solidFill>
                        </a:rPr>
                        <a:t>Chronological awareness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solidFill>
                            <a:schemeClr val="tx1"/>
                          </a:solidFill>
                        </a:rPr>
                        <a:t>Vikings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82405405"/>
                  </a:ext>
                </a:extLst>
              </a:tr>
              <a:tr h="1199749">
                <a:tc>
                  <a:txBody>
                    <a:bodyPr/>
                    <a:lstStyle/>
                    <a:p>
                      <a:r>
                        <a:rPr lang="en-GB" dirty="0"/>
                        <a:t>Anglo-Saxons (410 - 1066) Vikings (800 to 1066)</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trader engineer raider chronicle ballast hull keel mast longboat oars Rudder garnet </a:t>
                      </a:r>
                      <a:r>
                        <a:rPr lang="en-GB" dirty="0" err="1"/>
                        <a:t>Jorvik</a:t>
                      </a:r>
                      <a:r>
                        <a:rPr lang="en-GB" dirty="0"/>
                        <a:t> Danelaw paganism sacred</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248040"/>
                  </a:ext>
                </a:extLst>
              </a:tr>
            </a:tbl>
          </a:graphicData>
        </a:graphic>
      </p:graphicFrame>
    </p:spTree>
    <p:extLst>
      <p:ext uri="{BB962C8B-B14F-4D97-AF65-F5344CB8AC3E}">
        <p14:creationId xmlns:p14="http://schemas.microsoft.com/office/powerpoint/2010/main" val="13397696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CCACF-673E-4E57-99E5-37C7A44C0D40}"/>
              </a:ext>
            </a:extLst>
          </p:cNvPr>
          <p:cNvSpPr>
            <a:spLocks noGrp="1"/>
          </p:cNvSpPr>
          <p:nvPr>
            <p:ph type="ctrTitle"/>
          </p:nvPr>
        </p:nvSpPr>
        <p:spPr>
          <a:xfrm>
            <a:off x="0" y="0"/>
            <a:ext cx="12192000" cy="1003617"/>
          </a:xfrm>
        </p:spPr>
        <p:txBody>
          <a:bodyPr>
            <a:normAutofit/>
          </a:bodyPr>
          <a:lstStyle/>
          <a:p>
            <a:r>
              <a:rPr lang="en-GB" sz="3200" dirty="0"/>
              <a:t>Vocabulary in history</a:t>
            </a:r>
            <a:br>
              <a:rPr lang="en-GB" sz="3200" dirty="0"/>
            </a:br>
            <a:r>
              <a:rPr lang="en-GB" sz="3200" dirty="0"/>
              <a:t>Year 5</a:t>
            </a:r>
          </a:p>
        </p:txBody>
      </p:sp>
      <p:graphicFrame>
        <p:nvGraphicFramePr>
          <p:cNvPr id="4" name="Table 3">
            <a:extLst>
              <a:ext uri="{FF2B5EF4-FFF2-40B4-BE49-F238E27FC236}">
                <a16:creationId xmlns:a16="http://schemas.microsoft.com/office/drawing/2014/main" id="{6D30186A-FBB8-4CA0-840B-3CFB7B045223}"/>
              </a:ext>
            </a:extLst>
          </p:cNvPr>
          <p:cNvGraphicFramePr>
            <a:graphicFrameLocks noGrp="1"/>
          </p:cNvGraphicFramePr>
          <p:nvPr>
            <p:extLst>
              <p:ext uri="{D42A27DB-BD31-4B8C-83A1-F6EECF244321}">
                <p14:modId xmlns:p14="http://schemas.microsoft.com/office/powerpoint/2010/main" val="2557472163"/>
              </p:ext>
            </p:extLst>
          </p:nvPr>
        </p:nvGraphicFramePr>
        <p:xfrm>
          <a:off x="0" y="1075440"/>
          <a:ext cx="12192000" cy="578256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1744977017"/>
                    </a:ext>
                  </a:extLst>
                </a:gridCol>
                <a:gridCol w="6096000">
                  <a:extLst>
                    <a:ext uri="{9D8B030D-6E8A-4147-A177-3AD203B41FA5}">
                      <a16:colId xmlns:a16="http://schemas.microsoft.com/office/drawing/2014/main" val="120880800"/>
                    </a:ext>
                  </a:extLst>
                </a:gridCol>
              </a:tblGrid>
              <a:tr h="407985">
                <a:tc>
                  <a:txBody>
                    <a:bodyPr/>
                    <a:lstStyle/>
                    <a:p>
                      <a:r>
                        <a:rPr lang="en-GB" dirty="0">
                          <a:solidFill>
                            <a:schemeClr val="tx1"/>
                          </a:solidFill>
                        </a:rPr>
                        <a:t>Disciplinary concepts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solidFill>
                            <a:schemeClr val="tx1"/>
                          </a:solidFill>
                        </a:rPr>
                        <a:t>Topic specific  vocabulary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2552049929"/>
                  </a:ext>
                </a:extLst>
              </a:tr>
              <a:tr h="434340">
                <a:tc>
                  <a:txBody>
                    <a:bodyPr/>
                    <a:lstStyle/>
                    <a:p>
                      <a:r>
                        <a:rPr lang="en-GB" dirty="0">
                          <a:solidFill>
                            <a:schemeClr val="tx1"/>
                          </a:solidFill>
                        </a:rPr>
                        <a:t>Historical Enquiry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r>
                        <a:rPr lang="en-GB" dirty="0">
                          <a:solidFill>
                            <a:schemeClr val="tx1"/>
                          </a:solidFill>
                        </a:rPr>
                        <a:t>Woeful World Wars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95547071"/>
                  </a:ext>
                </a:extLst>
              </a:tr>
              <a:tr h="2029036">
                <a:tc rowSpan="2">
                  <a:txBody>
                    <a:bodyPr/>
                    <a:lstStyle/>
                    <a:p>
                      <a:pPr algn="ctr"/>
                      <a:r>
                        <a:rPr lang="en-GB" sz="1800" dirty="0">
                          <a:solidFill>
                            <a:schemeClr val="tx1"/>
                          </a:solidFill>
                        </a:rPr>
                        <a:t>reliable, propaganda, official records, justify, opinion, audience, purpose, accuracy, creator, representation, interpretation, value </a:t>
                      </a:r>
                      <a:r>
                        <a:rPr lang="en-GB" dirty="0"/>
                        <a:t>opinion historical investigation link interpretation catalyst balanced argument</a:t>
                      </a:r>
                      <a:endParaRPr lang="en-GB"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800" dirty="0">
                          <a:solidFill>
                            <a:schemeClr val="tx1"/>
                          </a:solidFill>
                        </a:rPr>
                        <a:t>appeasement Treaty of Versailles reparations allies disarm debt unrest prosperity RAF Luftwaffe sorties Operation Sealion bomb aimer scramble The Blitz air raid shelter Anderson shelter blackout evacuation Women’s Land Army </a:t>
                      </a:r>
                      <a:r>
                        <a:rPr lang="en-GB" dirty="0"/>
                        <a:t>appeasement Women’s Auxiliary Air Force (WAAF) Women’s Royal Naval Service (WRN) trench, assassination, </a:t>
                      </a:r>
                      <a:r>
                        <a:rPr lang="en-GB" dirty="0" err="1"/>
                        <a:t>morrison</a:t>
                      </a:r>
                      <a:r>
                        <a:rPr lang="en-GB" dirty="0"/>
                        <a:t> shelter, artillery, geopolitical conscription, no man’s land, </a:t>
                      </a:r>
                      <a:r>
                        <a:rPr lang="en-GB" dirty="0" err="1"/>
                        <a:t>morse</a:t>
                      </a:r>
                      <a:r>
                        <a:rPr lang="en-GB" dirty="0"/>
                        <a:t> code, </a:t>
                      </a:r>
                      <a:r>
                        <a:rPr lang="en-GB" dirty="0" err="1"/>
                        <a:t>Flander’s</a:t>
                      </a:r>
                      <a:r>
                        <a:rPr lang="en-GB" dirty="0"/>
                        <a:t> Fields, remembrance, rationing, Walter </a:t>
                      </a:r>
                      <a:r>
                        <a:rPr lang="en-GB" dirty="0" err="1"/>
                        <a:t>Tull</a:t>
                      </a:r>
                      <a:r>
                        <a:rPr lang="en-GB" dirty="0"/>
                        <a:t>, Evadne Gordon armistice </a:t>
                      </a:r>
                      <a:r>
                        <a:rPr lang="en-GB" dirty="0">
                          <a:highlight>
                            <a:srgbClr val="FF0000"/>
                          </a:highlight>
                        </a:rPr>
                        <a:t>memorial, green plaques, impact, damage, landing spot, anti-tank barriers, bunker, pillbox</a:t>
                      </a:r>
                      <a:endParaRPr lang="en-GB" dirty="0">
                        <a:solidFill>
                          <a:schemeClr val="tx1"/>
                        </a:solidFill>
                        <a:highlight>
                          <a:srgbClr val="FF0000"/>
                        </a:highligh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54313772"/>
                  </a:ext>
                </a:extLst>
              </a:tr>
              <a:tr h="351131">
                <a:tc vMerge="1">
                  <a:txBody>
                    <a:bodyPr/>
                    <a:lstStyle/>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Space Race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86545218"/>
                  </a:ext>
                </a:extLst>
              </a:tr>
              <a:tr h="579945">
                <a:tc>
                  <a:txBody>
                    <a:bodyPr/>
                    <a:lstStyle/>
                    <a:p>
                      <a:r>
                        <a:rPr lang="en-GB" dirty="0">
                          <a:solidFill>
                            <a:schemeClr val="tx1"/>
                          </a:solidFill>
                        </a:rPr>
                        <a:t>Chronological awareness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rowSpan="2">
                  <a:txBody>
                    <a:bodyPr/>
                    <a:lstStyle/>
                    <a:p>
                      <a:r>
                        <a:rPr lang="en-GB" dirty="0">
                          <a:solidFill>
                            <a:schemeClr val="tx1"/>
                          </a:solidFill>
                        </a:rPr>
                        <a:t>Katherine Johnson, Mae Jemison, Cold War, Capitalism, Communism, Sputnik, artificial satellite, Rhesus, able, moon rover, Jupiter IRMB, Mercury capsule, Redstone </a:t>
                      </a:r>
                      <a:r>
                        <a:rPr lang="en-GB" dirty="0" err="1">
                          <a:solidFill>
                            <a:schemeClr val="tx1"/>
                          </a:solidFill>
                        </a:rPr>
                        <a:t>Rockey</a:t>
                      </a:r>
                      <a:r>
                        <a:rPr lang="en-GB" dirty="0">
                          <a:solidFill>
                            <a:schemeClr val="tx1"/>
                          </a:solidFill>
                        </a:rPr>
                        <a:t>, Yuri </a:t>
                      </a:r>
                      <a:r>
                        <a:rPr lang="en-GB" dirty="0" err="1">
                          <a:solidFill>
                            <a:schemeClr val="tx1"/>
                          </a:solidFill>
                        </a:rPr>
                        <a:t>Gogarine</a:t>
                      </a:r>
                      <a:r>
                        <a:rPr lang="en-GB" dirty="0">
                          <a:solidFill>
                            <a:schemeClr val="tx1"/>
                          </a:solidFill>
                        </a:rPr>
                        <a:t> Valentina </a:t>
                      </a:r>
                      <a:r>
                        <a:rPr lang="en-GB" dirty="0" err="1">
                          <a:solidFill>
                            <a:schemeClr val="tx1"/>
                          </a:solidFill>
                        </a:rPr>
                        <a:t>Treshkova</a:t>
                      </a:r>
                      <a:r>
                        <a:rPr lang="en-GB" dirty="0">
                          <a:solidFill>
                            <a:schemeClr val="tx1"/>
                          </a:solidFill>
                        </a:rPr>
                        <a:t>, Neil Armstrong, Surveyor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82405405"/>
                  </a:ext>
                </a:extLst>
              </a:tr>
              <a:tr h="115989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tx1"/>
                          </a:solidFill>
                        </a:rPr>
                        <a:t>19</a:t>
                      </a:r>
                      <a:r>
                        <a:rPr lang="en-GB" sz="1800" baseline="30000" dirty="0">
                          <a:solidFill>
                            <a:schemeClr val="tx1"/>
                          </a:solidFill>
                        </a:rPr>
                        <a:t>th</a:t>
                      </a:r>
                      <a:r>
                        <a:rPr lang="en-GB" sz="1800" dirty="0">
                          <a:solidFill>
                            <a:schemeClr val="tx1"/>
                          </a:solidFill>
                        </a:rPr>
                        <a:t> century, technological advancement, modern history</a:t>
                      </a:r>
                    </a:p>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248040"/>
                  </a:ext>
                </a:extLst>
              </a:tr>
            </a:tbl>
          </a:graphicData>
        </a:graphic>
      </p:graphicFrame>
    </p:spTree>
    <p:extLst>
      <p:ext uri="{BB962C8B-B14F-4D97-AF65-F5344CB8AC3E}">
        <p14:creationId xmlns:p14="http://schemas.microsoft.com/office/powerpoint/2010/main" val="6635462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CCACF-673E-4E57-99E5-37C7A44C0D40}"/>
              </a:ext>
            </a:extLst>
          </p:cNvPr>
          <p:cNvSpPr>
            <a:spLocks noGrp="1"/>
          </p:cNvSpPr>
          <p:nvPr>
            <p:ph type="ctrTitle"/>
          </p:nvPr>
        </p:nvSpPr>
        <p:spPr>
          <a:xfrm>
            <a:off x="0" y="0"/>
            <a:ext cx="12192000" cy="1003617"/>
          </a:xfrm>
        </p:spPr>
        <p:txBody>
          <a:bodyPr>
            <a:normAutofit/>
          </a:bodyPr>
          <a:lstStyle/>
          <a:p>
            <a:r>
              <a:rPr lang="en-GB" sz="3200" dirty="0"/>
              <a:t>Vocabulary in history</a:t>
            </a:r>
            <a:br>
              <a:rPr lang="en-GB" sz="3200" dirty="0"/>
            </a:br>
            <a:r>
              <a:rPr lang="en-GB" sz="3200" dirty="0"/>
              <a:t>Year 6</a:t>
            </a:r>
          </a:p>
        </p:txBody>
      </p:sp>
      <p:graphicFrame>
        <p:nvGraphicFramePr>
          <p:cNvPr id="4" name="Table 3">
            <a:extLst>
              <a:ext uri="{FF2B5EF4-FFF2-40B4-BE49-F238E27FC236}">
                <a16:creationId xmlns:a16="http://schemas.microsoft.com/office/drawing/2014/main" id="{6D30186A-FBB8-4CA0-840B-3CFB7B045223}"/>
              </a:ext>
            </a:extLst>
          </p:cNvPr>
          <p:cNvGraphicFramePr>
            <a:graphicFrameLocks noGrp="1"/>
          </p:cNvGraphicFramePr>
          <p:nvPr>
            <p:extLst>
              <p:ext uri="{D42A27DB-BD31-4B8C-83A1-F6EECF244321}">
                <p14:modId xmlns:p14="http://schemas.microsoft.com/office/powerpoint/2010/main" val="1933539080"/>
              </p:ext>
            </p:extLst>
          </p:nvPr>
        </p:nvGraphicFramePr>
        <p:xfrm>
          <a:off x="0" y="1459983"/>
          <a:ext cx="12192000" cy="5395794"/>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1744977017"/>
                    </a:ext>
                  </a:extLst>
                </a:gridCol>
                <a:gridCol w="6096000">
                  <a:extLst>
                    <a:ext uri="{9D8B030D-6E8A-4147-A177-3AD203B41FA5}">
                      <a16:colId xmlns:a16="http://schemas.microsoft.com/office/drawing/2014/main" val="120880800"/>
                    </a:ext>
                  </a:extLst>
                </a:gridCol>
              </a:tblGrid>
              <a:tr h="276544">
                <a:tc>
                  <a:txBody>
                    <a:bodyPr/>
                    <a:lstStyle/>
                    <a:p>
                      <a:r>
                        <a:rPr lang="en-GB" dirty="0">
                          <a:solidFill>
                            <a:schemeClr val="tx1"/>
                          </a:solidFill>
                        </a:rPr>
                        <a:t>Disciplinary concepts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solidFill>
                            <a:schemeClr val="tx1"/>
                          </a:solidFill>
                        </a:rPr>
                        <a:t>Topic specific  vocabulary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2552049929"/>
                  </a:ext>
                </a:extLst>
              </a:tr>
              <a:tr h="299404">
                <a:tc>
                  <a:txBody>
                    <a:bodyPr/>
                    <a:lstStyle/>
                    <a:p>
                      <a:r>
                        <a:rPr lang="en-GB" dirty="0">
                          <a:solidFill>
                            <a:schemeClr val="tx1"/>
                          </a:solidFill>
                        </a:rPr>
                        <a:t>Historical Enquiry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solidFill>
                            <a:schemeClr val="tx1"/>
                          </a:solidFill>
                        </a:rPr>
                        <a:t>Egypt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95547071"/>
                  </a:ext>
                </a:extLst>
              </a:tr>
              <a:tr h="731798">
                <a:tc rowSpan="3">
                  <a:txBody>
                    <a:bodyPr/>
                    <a:lstStyle/>
                    <a:p>
                      <a:r>
                        <a:rPr lang="en-GB" dirty="0">
                          <a:solidFill>
                            <a:schemeClr val="tx1"/>
                          </a:solidFill>
                        </a:rPr>
                        <a:t>reliability, trustworthy, criteria, significance, historical investigation, transcribe</a:t>
                      </a:r>
                    </a:p>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Delta Egypt Lower Egypt Upper Egypt River Nile Delta </a:t>
                      </a:r>
                      <a:r>
                        <a:rPr lang="en-GB" dirty="0" err="1"/>
                        <a:t>Atum</a:t>
                      </a:r>
                      <a:r>
                        <a:rPr lang="en-GB" dirty="0"/>
                        <a:t> creation story Horus Isis Nun Osiris Ankh Anubis Book of the Dead hieroglyphs Osiris papyrus weighing of the heart </a:t>
                      </a:r>
                      <a:r>
                        <a:rPr lang="en-GB" dirty="0" err="1"/>
                        <a:t>Skemet</a:t>
                      </a:r>
                      <a:r>
                        <a:rPr lang="en-GB" dirty="0"/>
                        <a:t> Ra Casing stones Pharaoh foundations limestone blocks</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54313772"/>
                  </a:ext>
                </a:extLst>
              </a:tr>
              <a:tr h="731798">
                <a:tc vMerge="1">
                  <a:txBody>
                    <a:bodyPr/>
                    <a:lstStyle/>
                    <a:p>
                      <a:endParaRPr lang="en-GB" dirty="0"/>
                    </a:p>
                  </a:txBody>
                  <a:tcPr/>
                </a:tc>
                <a:tc>
                  <a:txBody>
                    <a:bodyPr/>
                    <a:lstStyle/>
                    <a:p>
                      <a:r>
                        <a:rPr lang="en-GB" dirty="0">
                          <a:solidFill>
                            <a:schemeClr val="tx1"/>
                          </a:solidFill>
                        </a:rPr>
                        <a:t>Maya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65099560"/>
                  </a:ext>
                </a:extLst>
              </a:tr>
              <a:tr h="731798">
                <a:tc vMerge="1">
                  <a:txBody>
                    <a:bodyPr/>
                    <a:lstStyle/>
                    <a:p>
                      <a:endParaRPr lang="en-GB" dirty="0"/>
                    </a:p>
                  </a:txBody>
                  <a:tcPr/>
                </a:tc>
                <a:tc>
                  <a:txBody>
                    <a:bodyPr/>
                    <a:lstStyle/>
                    <a:p>
                      <a:r>
                        <a:rPr lang="en-GB" dirty="0"/>
                        <a:t>abandon Classic period decline deforestation drought hieroglyphics pyramid rainforest slash and burn tropical rainforest</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86545218"/>
                  </a:ext>
                </a:extLst>
              </a:tr>
              <a:tr h="0">
                <a:tc>
                  <a:txBody>
                    <a:bodyPr/>
                    <a:lstStyle/>
                    <a:p>
                      <a:r>
                        <a:rPr lang="en-GB" dirty="0">
                          <a:solidFill>
                            <a:schemeClr val="tx1"/>
                          </a:solidFill>
                        </a:rPr>
                        <a:t>Chronological awareness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solidFill>
                            <a:schemeClr val="tx1"/>
                          </a:solidFill>
                        </a:rPr>
                        <a:t>Siege of Colchester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82405405"/>
                  </a:ext>
                </a:extLst>
              </a:tr>
              <a:tr h="1463596">
                <a:tc>
                  <a:txBody>
                    <a:bodyPr/>
                    <a:lstStyle/>
                    <a:p>
                      <a:r>
                        <a:rPr lang="en-GB" dirty="0"/>
                        <a:t>Old Kingdom Middle Kingdom New Kingdom Late period Ptolemaic period  civilisation </a:t>
                      </a:r>
                    </a:p>
                    <a:p>
                      <a:r>
                        <a:rPr lang="en-GB" dirty="0">
                          <a:solidFill>
                            <a:schemeClr val="tx1"/>
                          </a:solidFill>
                        </a:rPr>
                        <a:t>16th Century, early modern, advancement</a:t>
                      </a:r>
                    </a:p>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solidFill>
                            <a:schemeClr val="tx1"/>
                          </a:solidFill>
                          <a:highlight>
                            <a:srgbClr val="FF0000"/>
                          </a:highlight>
                        </a:rPr>
                        <a:t>politicians, parliament, monarchy, parliamentarians, round heads, royalists, Charles Lucas, George Lisle, Thomas Fairbank, local history, historical landmarks, defence systems, impact religious implications</a:t>
                      </a:r>
                    </a:p>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248040"/>
                  </a:ext>
                </a:extLst>
              </a:tr>
            </a:tbl>
          </a:graphicData>
        </a:graphic>
      </p:graphicFrame>
    </p:spTree>
    <p:extLst>
      <p:ext uri="{BB962C8B-B14F-4D97-AF65-F5344CB8AC3E}">
        <p14:creationId xmlns:p14="http://schemas.microsoft.com/office/powerpoint/2010/main" val="24065606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16558</TotalTime>
  <Words>1140</Words>
  <Application>Microsoft Office PowerPoint</Application>
  <PresentationFormat>Widescreen</PresentationFormat>
  <Paragraphs>95</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Vocabulary in history EYFS</vt:lpstr>
      <vt:lpstr>Vocabulary in history Year 1</vt:lpstr>
      <vt:lpstr>Vocabulary in history Year 2</vt:lpstr>
      <vt:lpstr>Vocabulary in history Year 3</vt:lpstr>
      <vt:lpstr>Vocabulary in history Year 4</vt:lpstr>
      <vt:lpstr>Vocabulary in history Year 5</vt:lpstr>
      <vt:lpstr>Vocabulary in history Year 6</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Vocabulary in history Year 1</dc:title>
  <dc:creator>Lydia Lewis</dc:creator>
  <cp:lastModifiedBy>Lydia Lewis</cp:lastModifiedBy>
  <cp:revision>12</cp:revision>
  <cp:lastPrinted>2024-10-09T10:26:25Z</cp:lastPrinted>
  <dcterms:created xsi:type="dcterms:W3CDTF">2024-10-09T10:03:09Z</dcterms:created>
  <dcterms:modified xsi:type="dcterms:W3CDTF">2024-10-20T22:01:50Z</dcterms:modified>
</cp:coreProperties>
</file>