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257" r:id="rId3"/>
    <p:sldId id="286" r:id="rId4"/>
    <p:sldId id="259" r:id="rId5"/>
    <p:sldId id="260" r:id="rId6"/>
    <p:sldId id="261" r:id="rId7"/>
    <p:sldId id="262" r:id="rId8"/>
    <p:sldId id="263" r:id="rId9"/>
    <p:sldId id="264" r:id="rId10"/>
    <p:sldId id="265" r:id="rId11"/>
    <p:sldId id="266" r:id="rId12"/>
    <p:sldId id="267" r:id="rId13"/>
    <p:sldId id="268" r:id="rId14"/>
    <p:sldId id="269" r:id="rId15"/>
    <p:sldId id="278" r:id="rId16"/>
    <p:sldId id="285" r:id="rId17"/>
    <p:sldId id="280" r:id="rId18"/>
    <p:sldId id="271" r:id="rId19"/>
    <p:sldId id="272" r:id="rId20"/>
    <p:sldId id="275" r:id="rId21"/>
    <p:sldId id="273" r:id="rId22"/>
    <p:sldId id="282" r:id="rId23"/>
    <p:sldId id="283" r:id="rId24"/>
    <p:sldId id="287" r:id="rId25"/>
    <p:sldId id="284" r:id="rId26"/>
  </p:sldIdLst>
  <p:sldSz cx="9144000" cy="6858000" type="screen4x3"/>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76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8" y="0"/>
            <a:ext cx="4301543" cy="339884"/>
          </a:xfrm>
          <a:prstGeom prst="rect">
            <a:avLst/>
          </a:prstGeom>
        </p:spPr>
        <p:txBody>
          <a:bodyPr vert="horz" lIns="91440" tIns="45720" rIns="91440" bIns="45720" rtlCol="0"/>
          <a:lstStyle>
            <a:lvl1pPr algn="r">
              <a:defRPr sz="1200"/>
            </a:lvl1pPr>
          </a:lstStyle>
          <a:p>
            <a:fld id="{DCE95F3E-EE85-4766-B9C7-21AF4A467CE7}" type="datetimeFigureOut">
              <a:rPr lang="en-GB" smtClean="0"/>
              <a:t>01/02/2019</a:t>
            </a:fld>
            <a:endParaRPr lang="en-GB"/>
          </a:p>
        </p:txBody>
      </p:sp>
      <p:sp>
        <p:nvSpPr>
          <p:cNvPr id="4" name="Footer Placeholder 3"/>
          <p:cNvSpPr>
            <a:spLocks noGrp="1"/>
          </p:cNvSpPr>
          <p:nvPr>
            <p:ph type="ftr" sz="quarter" idx="2"/>
          </p:nvPr>
        </p:nvSpPr>
        <p:spPr>
          <a:xfrm>
            <a:off x="0" y="6456612"/>
            <a:ext cx="4301543" cy="33988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39884"/>
          </a:xfrm>
          <a:prstGeom prst="rect">
            <a:avLst/>
          </a:prstGeom>
        </p:spPr>
        <p:txBody>
          <a:bodyPr vert="horz" lIns="91440" tIns="45720" rIns="91440" bIns="45720" rtlCol="0" anchor="b"/>
          <a:lstStyle>
            <a:lvl1pPr algn="r">
              <a:defRPr sz="1200"/>
            </a:lvl1pPr>
          </a:lstStyle>
          <a:p>
            <a:fld id="{87498DD5-DC46-4894-A72C-570F212B9735}" type="slidenum">
              <a:rPr lang="en-GB" smtClean="0"/>
              <a:t>‹#›</a:t>
            </a:fld>
            <a:endParaRPr lang="en-GB"/>
          </a:p>
        </p:txBody>
      </p:sp>
    </p:spTree>
    <p:extLst>
      <p:ext uri="{BB962C8B-B14F-4D97-AF65-F5344CB8AC3E}">
        <p14:creationId xmlns:p14="http://schemas.microsoft.com/office/powerpoint/2010/main" val="41839048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2798" y="0"/>
            <a:ext cx="4301543" cy="339884"/>
          </a:xfrm>
          <a:prstGeom prst="rect">
            <a:avLst/>
          </a:prstGeom>
        </p:spPr>
        <p:txBody>
          <a:bodyPr vert="horz" lIns="91440" tIns="45720" rIns="91440" bIns="45720" rtlCol="0"/>
          <a:lstStyle>
            <a:lvl1pPr algn="r">
              <a:defRPr sz="1200"/>
            </a:lvl1pPr>
          </a:lstStyle>
          <a:p>
            <a:fld id="{0C99EB48-2252-42CE-AFE4-76A1E778E801}" type="datetimeFigureOut">
              <a:rPr lang="en-GB" smtClean="0"/>
              <a:t>01/02/2019</a:t>
            </a:fld>
            <a:endParaRPr lang="en-GB"/>
          </a:p>
        </p:txBody>
      </p:sp>
      <p:sp>
        <p:nvSpPr>
          <p:cNvPr id="4" name="Slide Image Placeholder 3"/>
          <p:cNvSpPr>
            <a:spLocks noGrp="1" noRot="1" noChangeAspect="1"/>
          </p:cNvSpPr>
          <p:nvPr>
            <p:ph type="sldImg" idx="2"/>
          </p:nvPr>
        </p:nvSpPr>
        <p:spPr>
          <a:xfrm>
            <a:off x="3263900" y="509588"/>
            <a:ext cx="3398838" cy="25495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664" y="3228896"/>
            <a:ext cx="7941310" cy="305895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456612"/>
            <a:ext cx="4301543" cy="33988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2798" y="6456612"/>
            <a:ext cx="4301543" cy="339884"/>
          </a:xfrm>
          <a:prstGeom prst="rect">
            <a:avLst/>
          </a:prstGeom>
        </p:spPr>
        <p:txBody>
          <a:bodyPr vert="horz" lIns="91440" tIns="45720" rIns="91440" bIns="45720" rtlCol="0" anchor="b"/>
          <a:lstStyle>
            <a:lvl1pPr algn="r">
              <a:defRPr sz="1200"/>
            </a:lvl1pPr>
          </a:lstStyle>
          <a:p>
            <a:fld id="{60A78274-10E8-47FD-B368-2F5898A1146C}" type="slidenum">
              <a:rPr lang="en-GB" smtClean="0"/>
              <a:t>‹#›</a:t>
            </a:fld>
            <a:endParaRPr lang="en-GB"/>
          </a:p>
        </p:txBody>
      </p:sp>
    </p:spTree>
    <p:extLst>
      <p:ext uri="{BB962C8B-B14F-4D97-AF65-F5344CB8AC3E}">
        <p14:creationId xmlns:p14="http://schemas.microsoft.com/office/powerpoint/2010/main" val="265847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a:t>
            </a:fld>
            <a:endParaRPr lang="en-GB"/>
          </a:p>
        </p:txBody>
      </p:sp>
    </p:spTree>
    <p:extLst>
      <p:ext uri="{BB962C8B-B14F-4D97-AF65-F5344CB8AC3E}">
        <p14:creationId xmlns:p14="http://schemas.microsoft.com/office/powerpoint/2010/main" val="919209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a:t>
            </a:fld>
            <a:endParaRPr lang="en-GB"/>
          </a:p>
        </p:txBody>
      </p:sp>
    </p:spTree>
    <p:extLst>
      <p:ext uri="{BB962C8B-B14F-4D97-AF65-F5344CB8AC3E}">
        <p14:creationId xmlns:p14="http://schemas.microsoft.com/office/powerpoint/2010/main" val="3156548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3</a:t>
            </a:fld>
            <a:endParaRPr lang="en-GB"/>
          </a:p>
        </p:txBody>
      </p:sp>
    </p:spTree>
    <p:extLst>
      <p:ext uri="{BB962C8B-B14F-4D97-AF65-F5344CB8AC3E}">
        <p14:creationId xmlns:p14="http://schemas.microsoft.com/office/powerpoint/2010/main" val="1931143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4</a:t>
            </a:fld>
            <a:endParaRPr lang="en-GB"/>
          </a:p>
        </p:txBody>
      </p:sp>
    </p:spTree>
    <p:extLst>
      <p:ext uri="{BB962C8B-B14F-4D97-AF65-F5344CB8AC3E}">
        <p14:creationId xmlns:p14="http://schemas.microsoft.com/office/powerpoint/2010/main" val="149771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5</a:t>
            </a:fld>
            <a:endParaRPr lang="en-GB"/>
          </a:p>
        </p:txBody>
      </p:sp>
    </p:spTree>
    <p:extLst>
      <p:ext uri="{BB962C8B-B14F-4D97-AF65-F5344CB8AC3E}">
        <p14:creationId xmlns:p14="http://schemas.microsoft.com/office/powerpoint/2010/main" val="2925860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6</a:t>
            </a:fld>
            <a:endParaRPr lang="en-GB"/>
          </a:p>
        </p:txBody>
      </p:sp>
    </p:spTree>
    <p:extLst>
      <p:ext uri="{BB962C8B-B14F-4D97-AF65-F5344CB8AC3E}">
        <p14:creationId xmlns:p14="http://schemas.microsoft.com/office/powerpoint/2010/main" val="2786006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7</a:t>
            </a:fld>
            <a:endParaRPr lang="en-GB"/>
          </a:p>
        </p:txBody>
      </p:sp>
    </p:spTree>
    <p:extLst>
      <p:ext uri="{BB962C8B-B14F-4D97-AF65-F5344CB8AC3E}">
        <p14:creationId xmlns:p14="http://schemas.microsoft.com/office/powerpoint/2010/main" val="189458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8</a:t>
            </a:fld>
            <a:endParaRPr lang="en-GB"/>
          </a:p>
        </p:txBody>
      </p:sp>
    </p:spTree>
    <p:extLst>
      <p:ext uri="{BB962C8B-B14F-4D97-AF65-F5344CB8AC3E}">
        <p14:creationId xmlns:p14="http://schemas.microsoft.com/office/powerpoint/2010/main" val="2608295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9</a:t>
            </a:fld>
            <a:endParaRPr lang="en-GB"/>
          </a:p>
        </p:txBody>
      </p:sp>
    </p:spTree>
    <p:extLst>
      <p:ext uri="{BB962C8B-B14F-4D97-AF65-F5344CB8AC3E}">
        <p14:creationId xmlns:p14="http://schemas.microsoft.com/office/powerpoint/2010/main" val="3843325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10</a:t>
            </a:fld>
            <a:endParaRPr lang="en-GB"/>
          </a:p>
        </p:txBody>
      </p:sp>
    </p:spTree>
    <p:extLst>
      <p:ext uri="{BB962C8B-B14F-4D97-AF65-F5344CB8AC3E}">
        <p14:creationId xmlns:p14="http://schemas.microsoft.com/office/powerpoint/2010/main" val="2227375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11</a:t>
            </a:fld>
            <a:endParaRPr lang="en-GB"/>
          </a:p>
        </p:txBody>
      </p:sp>
    </p:spTree>
    <p:extLst>
      <p:ext uri="{BB962C8B-B14F-4D97-AF65-F5344CB8AC3E}">
        <p14:creationId xmlns:p14="http://schemas.microsoft.com/office/powerpoint/2010/main" val="841196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12</a:t>
            </a:fld>
            <a:endParaRPr lang="en-GB"/>
          </a:p>
        </p:txBody>
      </p:sp>
    </p:spTree>
    <p:extLst>
      <p:ext uri="{BB962C8B-B14F-4D97-AF65-F5344CB8AC3E}">
        <p14:creationId xmlns:p14="http://schemas.microsoft.com/office/powerpoint/2010/main" val="32080791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13</a:t>
            </a:fld>
            <a:endParaRPr lang="en-GB"/>
          </a:p>
        </p:txBody>
      </p:sp>
    </p:spTree>
    <p:extLst>
      <p:ext uri="{BB962C8B-B14F-4D97-AF65-F5344CB8AC3E}">
        <p14:creationId xmlns:p14="http://schemas.microsoft.com/office/powerpoint/2010/main" val="908508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14</a:t>
            </a:fld>
            <a:endParaRPr lang="en-GB"/>
          </a:p>
        </p:txBody>
      </p:sp>
    </p:spTree>
    <p:extLst>
      <p:ext uri="{BB962C8B-B14F-4D97-AF65-F5344CB8AC3E}">
        <p14:creationId xmlns:p14="http://schemas.microsoft.com/office/powerpoint/2010/main" val="10049723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15</a:t>
            </a:fld>
            <a:endParaRPr lang="en-GB"/>
          </a:p>
        </p:txBody>
      </p:sp>
    </p:spTree>
    <p:extLst>
      <p:ext uri="{BB962C8B-B14F-4D97-AF65-F5344CB8AC3E}">
        <p14:creationId xmlns:p14="http://schemas.microsoft.com/office/powerpoint/2010/main" val="1921334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16</a:t>
            </a:fld>
            <a:endParaRPr lang="en-GB"/>
          </a:p>
        </p:txBody>
      </p:sp>
    </p:spTree>
    <p:extLst>
      <p:ext uri="{BB962C8B-B14F-4D97-AF65-F5344CB8AC3E}">
        <p14:creationId xmlns:p14="http://schemas.microsoft.com/office/powerpoint/2010/main" val="2786138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17</a:t>
            </a:fld>
            <a:endParaRPr lang="en-GB"/>
          </a:p>
        </p:txBody>
      </p:sp>
    </p:spTree>
    <p:extLst>
      <p:ext uri="{BB962C8B-B14F-4D97-AF65-F5344CB8AC3E}">
        <p14:creationId xmlns:p14="http://schemas.microsoft.com/office/powerpoint/2010/main" val="3284768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18</a:t>
            </a:fld>
            <a:endParaRPr lang="en-GB"/>
          </a:p>
        </p:txBody>
      </p:sp>
    </p:spTree>
    <p:extLst>
      <p:ext uri="{BB962C8B-B14F-4D97-AF65-F5344CB8AC3E}">
        <p14:creationId xmlns:p14="http://schemas.microsoft.com/office/powerpoint/2010/main" val="4199149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19</a:t>
            </a:fld>
            <a:endParaRPr lang="en-GB"/>
          </a:p>
        </p:txBody>
      </p:sp>
    </p:spTree>
    <p:extLst>
      <p:ext uri="{BB962C8B-B14F-4D97-AF65-F5344CB8AC3E}">
        <p14:creationId xmlns:p14="http://schemas.microsoft.com/office/powerpoint/2010/main" val="412815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20</a:t>
            </a:fld>
            <a:endParaRPr lang="en-GB"/>
          </a:p>
        </p:txBody>
      </p:sp>
    </p:spTree>
    <p:extLst>
      <p:ext uri="{BB962C8B-B14F-4D97-AF65-F5344CB8AC3E}">
        <p14:creationId xmlns:p14="http://schemas.microsoft.com/office/powerpoint/2010/main" val="3518687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21</a:t>
            </a:fld>
            <a:endParaRPr lang="en-GB"/>
          </a:p>
        </p:txBody>
      </p:sp>
    </p:spTree>
    <p:extLst>
      <p:ext uri="{BB962C8B-B14F-4D97-AF65-F5344CB8AC3E}">
        <p14:creationId xmlns:p14="http://schemas.microsoft.com/office/powerpoint/2010/main" val="37291658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22</a:t>
            </a:fld>
            <a:endParaRPr lang="en-GB"/>
          </a:p>
        </p:txBody>
      </p:sp>
    </p:spTree>
    <p:extLst>
      <p:ext uri="{BB962C8B-B14F-4D97-AF65-F5344CB8AC3E}">
        <p14:creationId xmlns:p14="http://schemas.microsoft.com/office/powerpoint/2010/main" val="3830409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23</a:t>
            </a:fld>
            <a:endParaRPr lang="en-GB"/>
          </a:p>
        </p:txBody>
      </p:sp>
    </p:spTree>
    <p:extLst>
      <p:ext uri="{BB962C8B-B14F-4D97-AF65-F5344CB8AC3E}">
        <p14:creationId xmlns:p14="http://schemas.microsoft.com/office/powerpoint/2010/main" val="6097079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0A78274-10E8-47FD-B368-2F5898A1146C}" type="slidenum">
              <a:rPr lang="en-GB" smtClean="0"/>
              <a:t>25</a:t>
            </a:fld>
            <a:endParaRPr lang="en-GB"/>
          </a:p>
        </p:txBody>
      </p:sp>
    </p:spTree>
    <p:extLst>
      <p:ext uri="{BB962C8B-B14F-4D97-AF65-F5344CB8AC3E}">
        <p14:creationId xmlns:p14="http://schemas.microsoft.com/office/powerpoint/2010/main" val="407158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062A5F-488C-48BD-80DF-3A95F85C8C6F}"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683236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062A5F-488C-48BD-80DF-3A95F85C8C6F}"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2870454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062A5F-488C-48BD-80DF-3A95F85C8C6F}"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2816963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062A5F-488C-48BD-80DF-3A95F85C8C6F}"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295039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062A5F-488C-48BD-80DF-3A95F85C8C6F}" type="datetimeFigureOut">
              <a:rPr lang="en-GB" smtClean="0"/>
              <a:t>01/02/2019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45957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062A5F-488C-48BD-80DF-3A95F85C8C6F}" type="datetimeFigureOut">
              <a:rPr lang="en-GB" smtClean="0"/>
              <a:t>01/02/2019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3542366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062A5F-488C-48BD-80DF-3A95F85C8C6F}" type="datetimeFigureOut">
              <a:rPr lang="en-GB" smtClean="0"/>
              <a:t>01/02/2019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3540576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062A5F-488C-48BD-80DF-3A95F85C8C6F}"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407602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062A5F-488C-48BD-80DF-3A95F85C8C6F}"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3411344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062A5F-488C-48BD-80DF-3A95F85C8C6F}"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253795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062A5F-488C-48BD-80DF-3A95F85C8C6F}"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836F8F-2F72-4904-8E35-E11B214E50A0}" type="slidenum">
              <a:rPr lang="en-GB" smtClean="0"/>
              <a:t>‹#›</a:t>
            </a:fld>
            <a:endParaRPr lang="en-GB"/>
          </a:p>
        </p:txBody>
      </p:sp>
    </p:spTree>
    <p:extLst>
      <p:ext uri="{BB962C8B-B14F-4D97-AF65-F5344CB8AC3E}">
        <p14:creationId xmlns:p14="http://schemas.microsoft.com/office/powerpoint/2010/main" val="516803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062A5F-488C-48BD-80DF-3A95F85C8C6F}" type="datetimeFigureOut">
              <a:rPr lang="en-GB" smtClean="0"/>
              <a:t>01/02/2019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836F8F-2F72-4904-8E35-E11B214E50A0}" type="slidenum">
              <a:rPr lang="en-GB" smtClean="0"/>
              <a:t>‹#›</a:t>
            </a:fld>
            <a:endParaRPr lang="en-GB"/>
          </a:p>
        </p:txBody>
      </p:sp>
    </p:spTree>
    <p:extLst>
      <p:ext uri="{BB962C8B-B14F-4D97-AF65-F5344CB8AC3E}">
        <p14:creationId xmlns:p14="http://schemas.microsoft.com/office/powerpoint/2010/main" val="1619669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9.xml"/><Relationship Id="rId1" Type="http://schemas.openxmlformats.org/officeDocument/2006/relationships/vmlDrawing" Target="../drawings/vmlDrawing1.vml"/><Relationship Id="rId5" Type="http://schemas.openxmlformats.org/officeDocument/2006/relationships/image" Target="../media/image16.emf"/><Relationship Id="rId4" Type="http://schemas.openxmlformats.org/officeDocument/2006/relationships/package" Target="../embeddings/Microsoft_Word_Document1.docx"/></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8.jpeg"/><Relationship Id="rId5" Type="http://schemas.openxmlformats.org/officeDocument/2006/relationships/image" Target="../media/image17.emf"/><Relationship Id="rId4" Type="http://schemas.openxmlformats.org/officeDocument/2006/relationships/package" Target="../embeddings/Microsoft_Word_Document2.docx"/></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t0.gstatic.com/images?q=tbn:ANd9GcQgPUzBKVo0ZyzzT_RxSYbs47UhbyCGHS8xmXeEcraJf6IPBaik"/>
          <p:cNvPicPr/>
          <p:nvPr/>
        </p:nvPicPr>
        <p:blipFill>
          <a:blip r:embed="rId3">
            <a:extLst>
              <a:ext uri="{28A0092B-C50C-407E-A947-70E740481C1C}">
                <a14:useLocalDpi xmlns:a14="http://schemas.microsoft.com/office/drawing/2010/main" val="0"/>
              </a:ext>
            </a:extLst>
          </a:blip>
          <a:srcRect/>
          <a:stretch>
            <a:fillRect/>
          </a:stretch>
        </p:blipFill>
        <p:spPr bwMode="auto">
          <a:xfrm>
            <a:off x="1423670" y="1338262"/>
            <a:ext cx="6296660" cy="4181475"/>
          </a:xfrm>
          <a:prstGeom prst="rect">
            <a:avLst/>
          </a:prstGeom>
          <a:noFill/>
          <a:ln>
            <a:noFill/>
          </a:ln>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786" y="404664"/>
            <a:ext cx="1267768" cy="135596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0312" y="404663"/>
            <a:ext cx="1267768" cy="1355961"/>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920" y="5065827"/>
            <a:ext cx="1267768" cy="135596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7370" y="5372768"/>
            <a:ext cx="1267768" cy="1355961"/>
          </a:xfrm>
          <a:prstGeom prst="rect">
            <a:avLst/>
          </a:prstGeom>
        </p:spPr>
      </p:pic>
    </p:spTree>
    <p:extLst>
      <p:ext uri="{BB962C8B-B14F-4D97-AF65-F5344CB8AC3E}">
        <p14:creationId xmlns:p14="http://schemas.microsoft.com/office/powerpoint/2010/main" val="29364583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908720"/>
            <a:ext cx="8818190" cy="4992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1110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800600"/>
            <a:ext cx="7488832" cy="860648"/>
          </a:xfrm>
        </p:spPr>
        <p:txBody>
          <a:bodyPr>
            <a:noAutofit/>
          </a:bodyPr>
          <a:lstStyle/>
          <a:p>
            <a:pPr algn="ctr"/>
            <a:r>
              <a:rPr lang="en-GB" sz="3200" dirty="0" smtClean="0">
                <a:solidFill>
                  <a:schemeClr val="accent3">
                    <a:lumMod val="75000"/>
                  </a:schemeClr>
                </a:solidFill>
                <a:latin typeface="Comic Sans MS" panose="030F0702030302020204" pitchFamily="66" charset="0"/>
              </a:rPr>
              <a:t>Meet the characters who will help us become Green Ambassadors!</a:t>
            </a:r>
            <a:endParaRPr lang="en-GB" sz="3200" dirty="0">
              <a:solidFill>
                <a:schemeClr val="accent3">
                  <a:lumMod val="75000"/>
                </a:schemeClr>
              </a:solidFill>
              <a:latin typeface="Comic Sans MS" panose="030F0702030302020204" pitchFamily="66" charset="0"/>
            </a:endParaRPr>
          </a:p>
        </p:txBody>
      </p:sp>
      <p:pic>
        <p:nvPicPr>
          <p:cNvPr id="5" name="Picture Placeholder 4" descr="Thank you"/>
          <p:cNvPicPr>
            <a:picLocks noGrp="1"/>
          </p:cNvPicPr>
          <p:nvPr>
            <p:ph type="pic" idx="1"/>
          </p:nvPr>
        </p:nvPicPr>
        <p:blipFill>
          <a:blip r:embed="rId3">
            <a:extLst>
              <a:ext uri="{28A0092B-C50C-407E-A947-70E740481C1C}">
                <a14:useLocalDpi xmlns:a14="http://schemas.microsoft.com/office/drawing/2010/main" val="0"/>
              </a:ext>
            </a:extLst>
          </a:blip>
          <a:srcRect l="980" r="980"/>
          <a:stretch>
            <a:fillRect/>
          </a:stretch>
        </p:blipFill>
        <p:spPr bwMode="auto">
          <a:xfrm>
            <a:off x="2483768" y="1052736"/>
            <a:ext cx="3859832" cy="2888233"/>
          </a:xfrm>
          <a:prstGeom prst="rect">
            <a:avLst/>
          </a:prstGeom>
          <a:noFill/>
          <a:ln>
            <a:noFill/>
          </a:ln>
        </p:spPr>
      </p:pic>
    </p:spTree>
    <p:extLst>
      <p:ext uri="{BB962C8B-B14F-4D97-AF65-F5344CB8AC3E}">
        <p14:creationId xmlns:p14="http://schemas.microsoft.com/office/powerpoint/2010/main" val="18673861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row away"/>
          <p:cNvPicPr/>
          <p:nvPr/>
        </p:nvPicPr>
        <p:blipFill>
          <a:blip r:embed="rId3">
            <a:extLst>
              <a:ext uri="{28A0092B-C50C-407E-A947-70E740481C1C}">
                <a14:useLocalDpi xmlns:a14="http://schemas.microsoft.com/office/drawing/2010/main" val="0"/>
              </a:ext>
            </a:extLst>
          </a:blip>
          <a:srcRect/>
          <a:stretch>
            <a:fillRect/>
          </a:stretch>
        </p:blipFill>
        <p:spPr bwMode="auto">
          <a:xfrm>
            <a:off x="1078443" y="476672"/>
            <a:ext cx="6964680" cy="4905375"/>
          </a:xfrm>
          <a:prstGeom prst="rect">
            <a:avLst/>
          </a:prstGeom>
          <a:noFill/>
          <a:ln>
            <a:noFill/>
          </a:ln>
        </p:spPr>
      </p:pic>
      <p:sp>
        <p:nvSpPr>
          <p:cNvPr id="3" name="Rectangle 2"/>
          <p:cNvSpPr/>
          <p:nvPr/>
        </p:nvSpPr>
        <p:spPr>
          <a:xfrm>
            <a:off x="1078443" y="5733256"/>
            <a:ext cx="6964679" cy="646331"/>
          </a:xfrm>
          <a:prstGeom prst="rect">
            <a:avLst/>
          </a:prstGeom>
        </p:spPr>
        <p:txBody>
          <a:bodyPr wrap="square">
            <a:spAutoFit/>
          </a:bodyPr>
          <a:lstStyle/>
          <a:p>
            <a:pPr algn="ctr"/>
            <a:r>
              <a:rPr lang="en-US" dirty="0">
                <a:latin typeface="Comic Sans MS" panose="030F0702030302020204" pitchFamily="66" charset="0"/>
              </a:rPr>
              <a:t>Help Crush to throw away and recycle whatever we can to help save energy and protect natural resources.</a:t>
            </a:r>
            <a:endParaRPr lang="en-GB" dirty="0">
              <a:latin typeface="Comic Sans MS" panose="030F0702030302020204" pitchFamily="66" charset="0"/>
            </a:endParaRPr>
          </a:p>
        </p:txBody>
      </p:sp>
    </p:spTree>
    <p:extLst>
      <p:ext uri="{BB962C8B-B14F-4D97-AF65-F5344CB8AC3E}">
        <p14:creationId xmlns:p14="http://schemas.microsoft.com/office/powerpoint/2010/main" val="34840190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co Schools\Assembly\Crush 2.jpg"/>
          <p:cNvPicPr/>
          <p:nvPr/>
        </p:nvPicPr>
        <p:blipFill>
          <a:blip r:embed="rId3">
            <a:extLst>
              <a:ext uri="{28A0092B-C50C-407E-A947-70E740481C1C}">
                <a14:useLocalDpi xmlns:a14="http://schemas.microsoft.com/office/drawing/2010/main" val="0"/>
              </a:ext>
            </a:extLst>
          </a:blip>
          <a:srcRect/>
          <a:stretch>
            <a:fillRect/>
          </a:stretch>
        </p:blipFill>
        <p:spPr bwMode="auto">
          <a:xfrm>
            <a:off x="476250" y="544513"/>
            <a:ext cx="8191500" cy="5768975"/>
          </a:xfrm>
          <a:prstGeom prst="rect">
            <a:avLst/>
          </a:prstGeom>
          <a:noFill/>
          <a:ln>
            <a:noFill/>
          </a:ln>
        </p:spPr>
      </p:pic>
    </p:spTree>
    <p:extLst>
      <p:ext uri="{BB962C8B-B14F-4D97-AF65-F5344CB8AC3E}">
        <p14:creationId xmlns:p14="http://schemas.microsoft.com/office/powerpoint/2010/main" val="6685705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ood"/>
          <p:cNvPicPr/>
          <p:nvPr/>
        </p:nvPicPr>
        <p:blipFill>
          <a:blip r:embed="rId3">
            <a:extLst>
              <a:ext uri="{28A0092B-C50C-407E-A947-70E740481C1C}">
                <a14:useLocalDpi xmlns:a14="http://schemas.microsoft.com/office/drawing/2010/main" val="0"/>
              </a:ext>
            </a:extLst>
          </a:blip>
          <a:srcRect/>
          <a:stretch>
            <a:fillRect/>
          </a:stretch>
        </p:blipFill>
        <p:spPr bwMode="auto">
          <a:xfrm>
            <a:off x="1115616" y="493667"/>
            <a:ext cx="7067550" cy="4977130"/>
          </a:xfrm>
          <a:prstGeom prst="rect">
            <a:avLst/>
          </a:prstGeom>
          <a:noFill/>
          <a:ln>
            <a:noFill/>
          </a:ln>
        </p:spPr>
      </p:pic>
      <p:sp>
        <p:nvSpPr>
          <p:cNvPr id="3" name="Rectangle 2"/>
          <p:cNvSpPr/>
          <p:nvPr/>
        </p:nvSpPr>
        <p:spPr>
          <a:xfrm>
            <a:off x="1115616" y="5589240"/>
            <a:ext cx="7067550" cy="646331"/>
          </a:xfrm>
          <a:prstGeom prst="rect">
            <a:avLst/>
          </a:prstGeom>
        </p:spPr>
        <p:txBody>
          <a:bodyPr wrap="square">
            <a:spAutoFit/>
          </a:bodyPr>
          <a:lstStyle/>
          <a:p>
            <a:pPr algn="ctr"/>
            <a:r>
              <a:rPr lang="en-US" dirty="0">
                <a:latin typeface="Comic Sans MS" panose="030F0702030302020204" pitchFamily="66" charset="0"/>
              </a:rPr>
              <a:t>Smith wants to encourage people to grow some of their own food and eat plenty of fruit and vegetables.</a:t>
            </a:r>
            <a:endParaRPr lang="en-GB" dirty="0">
              <a:latin typeface="Comic Sans MS" panose="030F0702030302020204" pitchFamily="66" charset="0"/>
            </a:endParaRPr>
          </a:p>
        </p:txBody>
      </p:sp>
    </p:spTree>
    <p:extLst>
      <p:ext uri="{BB962C8B-B14F-4D97-AF65-F5344CB8AC3E}">
        <p14:creationId xmlns:p14="http://schemas.microsoft.com/office/powerpoint/2010/main" val="18031408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co Schools\Assembly\Smith 2.jpg"/>
          <p:cNvPicPr/>
          <p:nvPr/>
        </p:nvPicPr>
        <p:blipFill>
          <a:blip r:embed="rId3">
            <a:extLst>
              <a:ext uri="{28A0092B-C50C-407E-A947-70E740481C1C}">
                <a14:useLocalDpi xmlns:a14="http://schemas.microsoft.com/office/drawing/2010/main" val="0"/>
              </a:ext>
            </a:extLst>
          </a:blip>
          <a:srcRect/>
          <a:stretch>
            <a:fillRect/>
          </a:stretch>
        </p:blipFill>
        <p:spPr bwMode="auto">
          <a:xfrm>
            <a:off x="251520" y="332656"/>
            <a:ext cx="8680137" cy="6073671"/>
          </a:xfrm>
          <a:prstGeom prst="rect">
            <a:avLst/>
          </a:prstGeom>
          <a:noFill/>
          <a:ln>
            <a:noFill/>
          </a:ln>
        </p:spPr>
      </p:pic>
    </p:spTree>
    <p:extLst>
      <p:ext uri="{BB962C8B-B14F-4D97-AF65-F5344CB8AC3E}">
        <p14:creationId xmlns:p14="http://schemas.microsoft.com/office/powerpoint/2010/main" val="33979991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ater"/>
          <p:cNvPicPr/>
          <p:nvPr/>
        </p:nvPicPr>
        <p:blipFill>
          <a:blip r:embed="rId3">
            <a:extLst>
              <a:ext uri="{28A0092B-C50C-407E-A947-70E740481C1C}">
                <a14:useLocalDpi xmlns:a14="http://schemas.microsoft.com/office/drawing/2010/main" val="0"/>
              </a:ext>
            </a:extLst>
          </a:blip>
          <a:srcRect/>
          <a:stretch>
            <a:fillRect/>
          </a:stretch>
        </p:blipFill>
        <p:spPr bwMode="auto">
          <a:xfrm>
            <a:off x="1100137" y="548680"/>
            <a:ext cx="6943725" cy="4889500"/>
          </a:xfrm>
          <a:prstGeom prst="rect">
            <a:avLst/>
          </a:prstGeom>
          <a:noFill/>
          <a:ln>
            <a:noFill/>
          </a:ln>
        </p:spPr>
      </p:pic>
      <p:sp>
        <p:nvSpPr>
          <p:cNvPr id="3" name="Rectangle 2"/>
          <p:cNvSpPr/>
          <p:nvPr/>
        </p:nvSpPr>
        <p:spPr>
          <a:xfrm>
            <a:off x="1100137" y="5733256"/>
            <a:ext cx="6943725" cy="369332"/>
          </a:xfrm>
          <a:prstGeom prst="rect">
            <a:avLst/>
          </a:prstGeom>
        </p:spPr>
        <p:txBody>
          <a:bodyPr wrap="square">
            <a:spAutoFit/>
          </a:bodyPr>
          <a:lstStyle/>
          <a:p>
            <a:pPr algn="ctr"/>
            <a:r>
              <a:rPr lang="en-US" dirty="0">
                <a:latin typeface="Comic Sans MS" panose="030F0702030302020204" pitchFamily="66" charset="0"/>
              </a:rPr>
              <a:t>Will you help Tap to save water in your school and at home?</a:t>
            </a:r>
            <a:endParaRPr lang="en-GB" dirty="0">
              <a:latin typeface="Comic Sans MS" panose="030F0702030302020204" pitchFamily="66" charset="0"/>
            </a:endParaRPr>
          </a:p>
        </p:txBody>
      </p:sp>
    </p:spTree>
    <p:extLst>
      <p:ext uri="{BB962C8B-B14F-4D97-AF65-F5344CB8AC3E}">
        <p14:creationId xmlns:p14="http://schemas.microsoft.com/office/powerpoint/2010/main" val="34321803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co Schools\Assembly\Tap 2.jpg"/>
          <p:cNvPicPr/>
          <p:nvPr/>
        </p:nvPicPr>
        <p:blipFill>
          <a:blip r:embed="rId3">
            <a:extLst>
              <a:ext uri="{28A0092B-C50C-407E-A947-70E740481C1C}">
                <a14:useLocalDpi xmlns:a14="http://schemas.microsoft.com/office/drawing/2010/main" val="0"/>
              </a:ext>
            </a:extLst>
          </a:blip>
          <a:srcRect/>
          <a:stretch>
            <a:fillRect/>
          </a:stretch>
        </p:blipFill>
        <p:spPr bwMode="auto">
          <a:xfrm>
            <a:off x="140335" y="307658"/>
            <a:ext cx="8863330" cy="6242685"/>
          </a:xfrm>
          <a:prstGeom prst="rect">
            <a:avLst/>
          </a:prstGeom>
          <a:noFill/>
          <a:ln>
            <a:noFill/>
          </a:ln>
        </p:spPr>
      </p:pic>
    </p:spTree>
    <p:extLst>
      <p:ext uri="{BB962C8B-B14F-4D97-AF65-F5344CB8AC3E}">
        <p14:creationId xmlns:p14="http://schemas.microsoft.com/office/powerpoint/2010/main" val="24207025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nergy"/>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04664"/>
            <a:ext cx="7262495" cy="5114925"/>
          </a:xfrm>
          <a:prstGeom prst="rect">
            <a:avLst/>
          </a:prstGeom>
          <a:noFill/>
          <a:ln>
            <a:noFill/>
          </a:ln>
        </p:spPr>
      </p:pic>
      <p:sp>
        <p:nvSpPr>
          <p:cNvPr id="3" name="Rectangle 2"/>
          <p:cNvSpPr/>
          <p:nvPr/>
        </p:nvSpPr>
        <p:spPr>
          <a:xfrm>
            <a:off x="467544" y="5805264"/>
            <a:ext cx="8424936" cy="369332"/>
          </a:xfrm>
          <a:prstGeom prst="rect">
            <a:avLst/>
          </a:prstGeom>
        </p:spPr>
        <p:txBody>
          <a:bodyPr wrap="square">
            <a:spAutoFit/>
          </a:bodyPr>
          <a:lstStyle/>
          <a:p>
            <a:pPr algn="ctr"/>
            <a:r>
              <a:rPr lang="en-US" dirty="0">
                <a:latin typeface="Comic Sans MS" panose="030F0702030302020204" pitchFamily="66" charset="0"/>
              </a:rPr>
              <a:t>Help Switch protect the environment by getting people to use less energy.</a:t>
            </a:r>
            <a:endParaRPr lang="en-GB" dirty="0">
              <a:latin typeface="Comic Sans MS" panose="030F0702030302020204" pitchFamily="66" charset="0"/>
            </a:endParaRPr>
          </a:p>
        </p:txBody>
      </p:sp>
    </p:spTree>
    <p:extLst>
      <p:ext uri="{BB962C8B-B14F-4D97-AF65-F5344CB8AC3E}">
        <p14:creationId xmlns:p14="http://schemas.microsoft.com/office/powerpoint/2010/main" val="2453056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co Schools\Assembly\Switch 2.jpg"/>
          <p:cNvPicPr/>
          <p:nvPr/>
        </p:nvPicPr>
        <p:blipFill>
          <a:blip r:embed="rId3">
            <a:extLst>
              <a:ext uri="{28A0092B-C50C-407E-A947-70E740481C1C}">
                <a14:useLocalDpi xmlns:a14="http://schemas.microsoft.com/office/drawing/2010/main" val="0"/>
              </a:ext>
            </a:extLst>
          </a:blip>
          <a:srcRect/>
          <a:stretch>
            <a:fillRect/>
          </a:stretch>
        </p:blipFill>
        <p:spPr bwMode="auto">
          <a:xfrm>
            <a:off x="140335" y="307658"/>
            <a:ext cx="8863330" cy="6242685"/>
          </a:xfrm>
          <a:prstGeom prst="rect">
            <a:avLst/>
          </a:prstGeom>
          <a:noFill/>
          <a:ln>
            <a:noFill/>
          </a:ln>
        </p:spPr>
      </p:pic>
    </p:spTree>
    <p:extLst>
      <p:ext uri="{BB962C8B-B14F-4D97-AF65-F5344CB8AC3E}">
        <p14:creationId xmlns:p14="http://schemas.microsoft.com/office/powerpoint/2010/main" val="21049433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ature"/>
          <p:cNvPicPr/>
          <p:nvPr/>
        </p:nvPicPr>
        <p:blipFill>
          <a:blip r:embed="rId3">
            <a:extLst>
              <a:ext uri="{28A0092B-C50C-407E-A947-70E740481C1C}">
                <a14:useLocalDpi xmlns:a14="http://schemas.microsoft.com/office/drawing/2010/main" val="0"/>
              </a:ext>
            </a:extLst>
          </a:blip>
          <a:srcRect/>
          <a:stretch>
            <a:fillRect/>
          </a:stretch>
        </p:blipFill>
        <p:spPr bwMode="auto">
          <a:xfrm>
            <a:off x="1075887" y="404664"/>
            <a:ext cx="6991350" cy="4923155"/>
          </a:xfrm>
          <a:prstGeom prst="rect">
            <a:avLst/>
          </a:prstGeom>
          <a:noFill/>
          <a:ln>
            <a:noFill/>
          </a:ln>
        </p:spPr>
      </p:pic>
      <p:sp>
        <p:nvSpPr>
          <p:cNvPr id="3" name="Rectangle 2"/>
          <p:cNvSpPr/>
          <p:nvPr/>
        </p:nvSpPr>
        <p:spPr>
          <a:xfrm>
            <a:off x="1075887" y="5589240"/>
            <a:ext cx="6991350" cy="923330"/>
          </a:xfrm>
          <a:prstGeom prst="rect">
            <a:avLst/>
          </a:prstGeom>
        </p:spPr>
        <p:txBody>
          <a:bodyPr wrap="square">
            <a:spAutoFit/>
          </a:bodyPr>
          <a:lstStyle/>
          <a:p>
            <a:pPr algn="ctr"/>
            <a:r>
              <a:rPr lang="en-US" dirty="0">
                <a:latin typeface="Comic Sans MS" panose="030F0702030302020204" pitchFamily="66" charset="0"/>
              </a:rPr>
              <a:t>Leafy encourages groups to help provide places that will encourage a wide range of plants and animals to thrive in your area.</a:t>
            </a:r>
            <a:endParaRPr lang="en-GB" dirty="0">
              <a:latin typeface="Comic Sans MS" panose="030F0702030302020204" pitchFamily="66" charset="0"/>
            </a:endParaRPr>
          </a:p>
        </p:txBody>
      </p:sp>
    </p:spTree>
    <p:extLst>
      <p:ext uri="{BB962C8B-B14F-4D97-AF65-F5344CB8AC3E}">
        <p14:creationId xmlns:p14="http://schemas.microsoft.com/office/powerpoint/2010/main" val="15137018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Eco Schools\Assembly\Leafy 2.jpg"/>
          <p:cNvPicPr/>
          <p:nvPr/>
        </p:nvPicPr>
        <p:blipFill>
          <a:blip r:embed="rId3">
            <a:extLst>
              <a:ext uri="{28A0092B-C50C-407E-A947-70E740481C1C}">
                <a14:useLocalDpi xmlns:a14="http://schemas.microsoft.com/office/drawing/2010/main" val="0"/>
              </a:ext>
            </a:extLst>
          </a:blip>
          <a:srcRect/>
          <a:stretch>
            <a:fillRect/>
          </a:stretch>
        </p:blipFill>
        <p:spPr bwMode="auto">
          <a:xfrm>
            <a:off x="140335" y="307658"/>
            <a:ext cx="8863330" cy="6242685"/>
          </a:xfrm>
          <a:prstGeom prst="rect">
            <a:avLst/>
          </a:prstGeom>
          <a:noFill/>
          <a:ln>
            <a:noFill/>
          </a:ln>
        </p:spPr>
      </p:pic>
    </p:spTree>
    <p:extLst>
      <p:ext uri="{BB962C8B-B14F-4D97-AF65-F5344CB8AC3E}">
        <p14:creationId xmlns:p14="http://schemas.microsoft.com/office/powerpoint/2010/main" val="32461881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etting around"/>
          <p:cNvPicPr/>
          <p:nvPr/>
        </p:nvPicPr>
        <p:blipFill>
          <a:blip r:embed="rId3">
            <a:extLst>
              <a:ext uri="{28A0092B-C50C-407E-A947-70E740481C1C}">
                <a14:useLocalDpi xmlns:a14="http://schemas.microsoft.com/office/drawing/2010/main" val="0"/>
              </a:ext>
            </a:extLst>
          </a:blip>
          <a:srcRect/>
          <a:stretch>
            <a:fillRect/>
          </a:stretch>
        </p:blipFill>
        <p:spPr bwMode="auto">
          <a:xfrm>
            <a:off x="1157287" y="476672"/>
            <a:ext cx="6829425" cy="4810125"/>
          </a:xfrm>
          <a:prstGeom prst="rect">
            <a:avLst/>
          </a:prstGeom>
          <a:noFill/>
          <a:ln>
            <a:noFill/>
          </a:ln>
        </p:spPr>
      </p:pic>
      <p:sp>
        <p:nvSpPr>
          <p:cNvPr id="3" name="Rectangle 2"/>
          <p:cNvSpPr/>
          <p:nvPr/>
        </p:nvSpPr>
        <p:spPr>
          <a:xfrm>
            <a:off x="971601" y="5517232"/>
            <a:ext cx="7344816" cy="646331"/>
          </a:xfrm>
          <a:prstGeom prst="rect">
            <a:avLst/>
          </a:prstGeom>
        </p:spPr>
        <p:txBody>
          <a:bodyPr wrap="square">
            <a:spAutoFit/>
          </a:bodyPr>
          <a:lstStyle/>
          <a:p>
            <a:pPr algn="ctr"/>
            <a:r>
              <a:rPr lang="en-US" dirty="0">
                <a:latin typeface="Comic Sans MS" panose="030F0702030302020204" pitchFamily="66" charset="0"/>
              </a:rPr>
              <a:t>Help Wheel make the roads safer and cut down pollution by encouraging people to get around without using a car all the time.</a:t>
            </a:r>
            <a:endParaRPr lang="en-GB" dirty="0">
              <a:latin typeface="Comic Sans MS" panose="030F0702030302020204" pitchFamily="66" charset="0"/>
            </a:endParaRPr>
          </a:p>
        </p:txBody>
      </p:sp>
    </p:spTree>
    <p:extLst>
      <p:ext uri="{BB962C8B-B14F-4D97-AF65-F5344CB8AC3E}">
        <p14:creationId xmlns:p14="http://schemas.microsoft.com/office/powerpoint/2010/main" val="12684798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0666"/>
          </a:xfrm>
        </p:spPr>
        <p:txBody>
          <a:bodyPr>
            <a:normAutofit/>
          </a:bodyPr>
          <a:lstStyle/>
          <a:p>
            <a:r>
              <a:rPr lang="en-GB" dirty="0" smtClean="0">
                <a:solidFill>
                  <a:schemeClr val="accent1">
                    <a:lumMod val="75000"/>
                  </a:schemeClr>
                </a:solidFill>
                <a:latin typeface="Comic Sans MS" panose="030F0702030302020204" pitchFamily="66" charset="0"/>
              </a:rPr>
              <a:t/>
            </a:r>
            <a:br>
              <a:rPr lang="en-GB" dirty="0" smtClean="0">
                <a:solidFill>
                  <a:schemeClr val="accent1">
                    <a:lumMod val="75000"/>
                  </a:schemeClr>
                </a:solidFill>
                <a:latin typeface="Comic Sans MS" panose="030F0702030302020204" pitchFamily="66" charset="0"/>
              </a:rPr>
            </a:br>
            <a:r>
              <a:rPr lang="en-GB" dirty="0">
                <a:solidFill>
                  <a:schemeClr val="accent1">
                    <a:lumMod val="75000"/>
                  </a:schemeClr>
                </a:solidFill>
                <a:latin typeface="Comic Sans MS" panose="030F0702030302020204" pitchFamily="66" charset="0"/>
              </a:rPr>
              <a:t/>
            </a:r>
            <a:br>
              <a:rPr lang="en-GB" dirty="0">
                <a:solidFill>
                  <a:schemeClr val="accent1">
                    <a:lumMod val="75000"/>
                  </a:schemeClr>
                </a:solidFill>
                <a:latin typeface="Comic Sans MS" panose="030F0702030302020204" pitchFamily="66" charset="0"/>
              </a:rPr>
            </a:br>
            <a:r>
              <a:rPr lang="en-GB" dirty="0" smtClean="0">
                <a:solidFill>
                  <a:schemeClr val="accent1">
                    <a:lumMod val="75000"/>
                  </a:schemeClr>
                </a:solidFill>
                <a:latin typeface="Comic Sans MS" panose="030F0702030302020204" pitchFamily="66" charset="0"/>
              </a:rPr>
              <a:t>How can we all take part and make our school an </a:t>
            </a:r>
            <a:br>
              <a:rPr lang="en-GB" dirty="0" smtClean="0">
                <a:solidFill>
                  <a:schemeClr val="accent1">
                    <a:lumMod val="75000"/>
                  </a:schemeClr>
                </a:solidFill>
                <a:latin typeface="Comic Sans MS" panose="030F0702030302020204" pitchFamily="66" charset="0"/>
              </a:rPr>
            </a:br>
            <a:r>
              <a:rPr lang="en-GB" dirty="0" smtClean="0">
                <a:solidFill>
                  <a:schemeClr val="accent1">
                    <a:lumMod val="75000"/>
                  </a:schemeClr>
                </a:solidFill>
                <a:latin typeface="Comic Sans MS" panose="030F0702030302020204" pitchFamily="66" charset="0"/>
              </a:rPr>
              <a:t>Eco-School?</a:t>
            </a:r>
            <a:endParaRPr lang="en-GB" dirty="0">
              <a:solidFill>
                <a:schemeClr val="accent1">
                  <a:lumMod val="75000"/>
                </a:schemeClr>
              </a:solidFill>
              <a:latin typeface="Comic Sans MS" panose="030F0702030302020204" pitchFamily="66" charset="0"/>
            </a:endParaRPr>
          </a:p>
        </p:txBody>
      </p:sp>
      <p:pic>
        <p:nvPicPr>
          <p:cNvPr id="3" name="Picture 2" descr="http://t0.gstatic.com/images?q=tbn:ANd9GcQgPUzBKVo0ZyzzT_RxSYbs47UhbyCGHS8xmXeEcraJf6IPBaik"/>
          <p:cNvPicPr/>
          <p:nvPr/>
        </p:nvPicPr>
        <p:blipFill>
          <a:blip r:embed="rId3">
            <a:extLst>
              <a:ext uri="{28A0092B-C50C-407E-A947-70E740481C1C}">
                <a14:useLocalDpi xmlns:a14="http://schemas.microsoft.com/office/drawing/2010/main" val="0"/>
              </a:ext>
            </a:extLst>
          </a:blip>
          <a:srcRect/>
          <a:stretch>
            <a:fillRect/>
          </a:stretch>
        </p:blipFill>
        <p:spPr bwMode="auto">
          <a:xfrm>
            <a:off x="3005264" y="692696"/>
            <a:ext cx="3222920" cy="1944216"/>
          </a:xfrm>
          <a:prstGeom prst="rect">
            <a:avLst/>
          </a:prstGeom>
          <a:noFill/>
          <a:ln>
            <a:noFill/>
          </a:ln>
        </p:spPr>
      </p:pic>
    </p:spTree>
    <p:extLst>
      <p:ext uri="{BB962C8B-B14F-4D97-AF65-F5344CB8AC3E}">
        <p14:creationId xmlns:p14="http://schemas.microsoft.com/office/powerpoint/2010/main" val="11472265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4800600"/>
            <a:ext cx="6192688" cy="566738"/>
          </a:xfrm>
        </p:spPr>
        <p:txBody>
          <a:bodyPr>
            <a:normAutofit/>
          </a:bodyPr>
          <a:lstStyle/>
          <a:p>
            <a:pPr algn="ctr"/>
            <a:r>
              <a:rPr lang="en-GB" dirty="0" smtClean="0">
                <a:solidFill>
                  <a:schemeClr val="accent1">
                    <a:lumMod val="50000"/>
                  </a:schemeClr>
                </a:solidFill>
                <a:latin typeface="Comic Sans MS" panose="030F0702030302020204" pitchFamily="66" charset="0"/>
              </a:rPr>
              <a:t>We want you all to become Green Ambassadors!</a:t>
            </a:r>
            <a:endParaRPr lang="en-GB" dirty="0">
              <a:solidFill>
                <a:schemeClr val="accent1">
                  <a:lumMod val="50000"/>
                </a:schemeClr>
              </a:solidFill>
              <a:latin typeface="Comic Sans MS" panose="030F0702030302020204" pitchFamily="66" charset="0"/>
            </a:endParaRPr>
          </a:p>
        </p:txBody>
      </p:sp>
      <p:sp>
        <p:nvSpPr>
          <p:cNvPr id="4" name="Text Placeholder 3"/>
          <p:cNvSpPr>
            <a:spLocks noGrp="1"/>
          </p:cNvSpPr>
          <p:nvPr>
            <p:ph type="body" sz="half" idx="2"/>
          </p:nvPr>
        </p:nvSpPr>
        <p:spPr>
          <a:xfrm>
            <a:off x="1115616" y="5367338"/>
            <a:ext cx="6984776" cy="804862"/>
          </a:xfrm>
        </p:spPr>
        <p:txBody>
          <a:bodyPr/>
          <a:lstStyle/>
          <a:p>
            <a:pPr algn="ctr"/>
            <a:r>
              <a:rPr lang="en-GB" dirty="0" smtClean="0">
                <a:solidFill>
                  <a:schemeClr val="accent1">
                    <a:lumMod val="50000"/>
                  </a:schemeClr>
                </a:solidFill>
                <a:latin typeface="Comic Sans MS" panose="030F0702030302020204" pitchFamily="66" charset="0"/>
              </a:rPr>
              <a:t>You can start by helping making our school more environmentally friendly and also tell the rest of your family how they can help at home too! </a:t>
            </a:r>
            <a:endParaRPr lang="en-GB" dirty="0">
              <a:solidFill>
                <a:schemeClr val="accent1">
                  <a:lumMod val="50000"/>
                </a:schemeClr>
              </a:solidFill>
              <a:latin typeface="Comic Sans MS" panose="030F0702030302020204" pitchFamily="66" charset="0"/>
            </a:endParaRPr>
          </a:p>
        </p:txBody>
      </p:sp>
      <p:pic>
        <p:nvPicPr>
          <p:cNvPr id="5" name="Picture Placeholder 4" descr="Thank you"/>
          <p:cNvPicPr>
            <a:picLocks noGrp="1"/>
          </p:cNvPicPr>
          <p:nvPr>
            <p:ph type="pic" idx="1"/>
          </p:nvPr>
        </p:nvPicPr>
        <p:blipFill>
          <a:blip r:embed="rId3">
            <a:extLst>
              <a:ext uri="{28A0092B-C50C-407E-A947-70E740481C1C}">
                <a14:useLocalDpi xmlns:a14="http://schemas.microsoft.com/office/drawing/2010/main" val="0"/>
              </a:ext>
            </a:extLst>
          </a:blip>
          <a:srcRect l="980" r="980"/>
          <a:stretch>
            <a:fillRect/>
          </a:stretch>
        </p:blipFill>
        <p:spPr bwMode="auto">
          <a:xfrm>
            <a:off x="1907704" y="764704"/>
            <a:ext cx="4968552" cy="3744416"/>
          </a:xfrm>
          <a:prstGeom prst="rect">
            <a:avLst/>
          </a:prstGeom>
          <a:noFill/>
          <a:ln>
            <a:noFill/>
          </a:ln>
        </p:spPr>
      </p:pic>
    </p:spTree>
    <p:extLst>
      <p:ext uri="{BB962C8B-B14F-4D97-AF65-F5344CB8AC3E}">
        <p14:creationId xmlns:p14="http://schemas.microsoft.com/office/powerpoint/2010/main" val="19441888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293096"/>
            <a:ext cx="6984776" cy="566738"/>
          </a:xfrm>
        </p:spPr>
        <p:txBody>
          <a:bodyPr>
            <a:normAutofit/>
          </a:bodyPr>
          <a:lstStyle/>
          <a:p>
            <a:pPr algn="ctr"/>
            <a:r>
              <a:rPr lang="en-GB" dirty="0" smtClean="0">
                <a:solidFill>
                  <a:schemeClr val="accent1">
                    <a:lumMod val="50000"/>
                  </a:schemeClr>
                </a:solidFill>
                <a:latin typeface="Comic Sans MS" panose="030F0702030302020204" pitchFamily="66" charset="0"/>
              </a:rPr>
              <a:t>Our first topic we are going look at is Litter</a:t>
            </a:r>
            <a:endParaRPr lang="en-GB" dirty="0">
              <a:solidFill>
                <a:schemeClr val="accent1">
                  <a:lumMod val="50000"/>
                </a:schemeClr>
              </a:solidFill>
              <a:latin typeface="Comic Sans MS" panose="030F0702030302020204" pitchFamily="66" charset="0"/>
            </a:endParaRPr>
          </a:p>
        </p:txBody>
      </p:sp>
      <p:sp>
        <p:nvSpPr>
          <p:cNvPr id="4" name="Text Placeholder 3"/>
          <p:cNvSpPr>
            <a:spLocks noGrp="1"/>
          </p:cNvSpPr>
          <p:nvPr>
            <p:ph type="body" sz="half" idx="2"/>
          </p:nvPr>
        </p:nvSpPr>
        <p:spPr>
          <a:xfrm>
            <a:off x="827584" y="4941168"/>
            <a:ext cx="7344816" cy="1296144"/>
          </a:xfrm>
        </p:spPr>
        <p:txBody>
          <a:bodyPr>
            <a:normAutofit fontScale="92500"/>
          </a:bodyPr>
          <a:lstStyle/>
          <a:p>
            <a:pPr algn="just"/>
            <a:r>
              <a:rPr lang="en-GB" dirty="0" smtClean="0">
                <a:solidFill>
                  <a:schemeClr val="accent1">
                    <a:lumMod val="50000"/>
                  </a:schemeClr>
                </a:solidFill>
                <a:latin typeface="Comic Sans MS" panose="030F0702030302020204" pitchFamily="66" charset="0"/>
              </a:rPr>
              <a:t>We will be running a poster competition with a prize winner from each year group whose poster we will be using throughout the school to help us to love our environment and not drop or create litter.  A form will be given to each of you to have a go at creating a poster. </a:t>
            </a:r>
          </a:p>
          <a:p>
            <a:pPr algn="just"/>
            <a:endParaRPr lang="en-GB" dirty="0">
              <a:solidFill>
                <a:schemeClr val="accent1">
                  <a:lumMod val="50000"/>
                </a:schemeClr>
              </a:solidFill>
              <a:latin typeface="Comic Sans MS" panose="030F0702030302020204" pitchFamily="66" charset="0"/>
            </a:endParaRPr>
          </a:p>
          <a:p>
            <a:pPr algn="just"/>
            <a:r>
              <a:rPr lang="en-GB" dirty="0" smtClean="0">
                <a:solidFill>
                  <a:schemeClr val="accent1">
                    <a:lumMod val="50000"/>
                  </a:schemeClr>
                </a:solidFill>
                <a:latin typeface="Comic Sans MS" panose="030F0702030302020204" pitchFamily="66" charset="0"/>
              </a:rPr>
              <a:t>Here are some examples to give you ideas:</a:t>
            </a:r>
            <a:endParaRPr lang="en-GB" dirty="0">
              <a:solidFill>
                <a:schemeClr val="accent1">
                  <a:lumMod val="50000"/>
                </a:schemeClr>
              </a:solidFill>
              <a:latin typeface="Comic Sans MS" panose="030F0702030302020204" pitchFamily="66" charset="0"/>
            </a:endParaRPr>
          </a:p>
        </p:txBody>
      </p:sp>
      <p:graphicFrame>
        <p:nvGraphicFramePr>
          <p:cNvPr id="5" name="Picture Placeholder 4"/>
          <p:cNvGraphicFramePr>
            <a:graphicFrameLocks noGrp="1" noChangeAspect="1"/>
          </p:cNvGraphicFramePr>
          <p:nvPr>
            <p:ph type="pic" idx="1"/>
            <p:extLst>
              <p:ext uri="{D42A27DB-BD31-4B8C-83A1-F6EECF244321}">
                <p14:modId xmlns:p14="http://schemas.microsoft.com/office/powerpoint/2010/main" val="1114827752"/>
              </p:ext>
            </p:extLst>
          </p:nvPr>
        </p:nvGraphicFramePr>
        <p:xfrm>
          <a:off x="1763688" y="188640"/>
          <a:ext cx="5467141" cy="4114800"/>
        </p:xfrm>
        <a:graphic>
          <a:graphicData uri="http://schemas.openxmlformats.org/presentationml/2006/ole">
            <mc:AlternateContent xmlns:mc="http://schemas.openxmlformats.org/markup-compatibility/2006">
              <mc:Choice xmlns:v="urn:schemas-microsoft-com:vml" Requires="v">
                <p:oleObj spid="_x0000_s6165" name="Document" r:id="rId4" imgW="8862510" imgH="6671028" progId="Word.Document.12">
                  <p:embed/>
                </p:oleObj>
              </mc:Choice>
              <mc:Fallback>
                <p:oleObj name="Document" r:id="rId4" imgW="8862510" imgH="6671028" progId="Word.Document.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3688" y="188640"/>
                        <a:ext cx="5467141"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7530681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816740333"/>
              </p:ext>
            </p:extLst>
          </p:nvPr>
        </p:nvGraphicFramePr>
        <p:xfrm>
          <a:off x="323528" y="404664"/>
          <a:ext cx="4176464" cy="5787204"/>
        </p:xfrm>
        <a:graphic>
          <a:graphicData uri="http://schemas.openxmlformats.org/presentationml/2006/ole">
            <mc:AlternateContent xmlns:mc="http://schemas.openxmlformats.org/markup-compatibility/2006">
              <mc:Choice xmlns:v="urn:schemas-microsoft-com:vml" Requires="v">
                <p:oleObj spid="_x0000_s3094" name="Document" r:id="rId4" imgW="6233260" imgH="8656246" progId="Word.Document.12">
                  <p:embed/>
                </p:oleObj>
              </mc:Choice>
              <mc:Fallback>
                <p:oleObj name="Document" r:id="rId4" imgW="6233260" imgH="8656246" progId="Word.Document.1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528" y="404664"/>
                        <a:ext cx="4176464" cy="5787204"/>
                      </a:xfrm>
                      <a:prstGeom prst="rect">
                        <a:avLst/>
                      </a:prstGeom>
                      <a:noFill/>
                    </p:spPr>
                  </p:pic>
                </p:oleObj>
              </mc:Fallback>
            </mc:AlternateContent>
          </a:graphicData>
        </a:graphic>
      </p:graphicFrame>
      <p:pic>
        <p:nvPicPr>
          <p:cNvPr id="3" name="Picture 2" descr="http://www.clipartbest.com/cliparts/MiL/zK9/MiLzK9eia.jpeg"/>
          <p:cNvPicPr/>
          <p:nvPr/>
        </p:nvPicPr>
        <p:blipFill>
          <a:blip r:embed="rId6">
            <a:extLst>
              <a:ext uri="{28A0092B-C50C-407E-A947-70E740481C1C}">
                <a14:useLocalDpi xmlns:a14="http://schemas.microsoft.com/office/drawing/2010/main" val="0"/>
              </a:ext>
            </a:extLst>
          </a:blip>
          <a:srcRect/>
          <a:stretch>
            <a:fillRect/>
          </a:stretch>
        </p:blipFill>
        <p:spPr bwMode="auto">
          <a:xfrm>
            <a:off x="4499992" y="260648"/>
            <a:ext cx="4490381" cy="5783555"/>
          </a:xfrm>
          <a:prstGeom prst="rect">
            <a:avLst/>
          </a:prstGeom>
          <a:noFill/>
          <a:ln>
            <a:noFill/>
          </a:ln>
        </p:spPr>
      </p:pic>
    </p:spTree>
    <p:extLst>
      <p:ext uri="{BB962C8B-B14F-4D97-AF65-F5344CB8AC3E}">
        <p14:creationId xmlns:p14="http://schemas.microsoft.com/office/powerpoint/2010/main" val="19266412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litteraction.org.uk/images/groups/420/LA21012WinningPoster.jpg"/>
          <p:cNvPicPr/>
          <p:nvPr/>
        </p:nvPicPr>
        <p:blipFill>
          <a:blip r:embed="rId3">
            <a:extLst>
              <a:ext uri="{28A0092B-C50C-407E-A947-70E740481C1C}">
                <a14:useLocalDpi xmlns:a14="http://schemas.microsoft.com/office/drawing/2010/main" val="0"/>
              </a:ext>
            </a:extLst>
          </a:blip>
          <a:srcRect/>
          <a:stretch>
            <a:fillRect/>
          </a:stretch>
        </p:blipFill>
        <p:spPr bwMode="auto">
          <a:xfrm>
            <a:off x="323528" y="260648"/>
            <a:ext cx="3901678" cy="6219031"/>
          </a:xfrm>
          <a:prstGeom prst="rect">
            <a:avLst/>
          </a:prstGeom>
          <a:noFill/>
          <a:ln>
            <a:noFill/>
          </a:ln>
        </p:spPr>
      </p:pic>
      <p:pic>
        <p:nvPicPr>
          <p:cNvPr id="3" name="Picture 2" descr="http://www.sittingbourne.me/upload/images/General/Winning-Poster-2014_576.jpg"/>
          <p:cNvPicPr/>
          <p:nvPr/>
        </p:nvPicPr>
        <p:blipFill>
          <a:blip r:embed="rId4">
            <a:extLst>
              <a:ext uri="{28A0092B-C50C-407E-A947-70E740481C1C}">
                <a14:useLocalDpi xmlns:a14="http://schemas.microsoft.com/office/drawing/2010/main" val="0"/>
              </a:ext>
            </a:extLst>
          </a:blip>
          <a:srcRect/>
          <a:stretch>
            <a:fillRect/>
          </a:stretch>
        </p:blipFill>
        <p:spPr bwMode="auto">
          <a:xfrm>
            <a:off x="4225206" y="191306"/>
            <a:ext cx="4615978" cy="6357714"/>
          </a:xfrm>
          <a:prstGeom prst="rect">
            <a:avLst/>
          </a:prstGeom>
          <a:noFill/>
          <a:ln>
            <a:noFill/>
          </a:ln>
        </p:spPr>
      </p:pic>
    </p:spTree>
    <p:extLst>
      <p:ext uri="{BB962C8B-B14F-4D97-AF65-F5344CB8AC3E}">
        <p14:creationId xmlns:p14="http://schemas.microsoft.com/office/powerpoint/2010/main" val="38980478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townofshermanct.org/gallery/photos/poster061.gif"/>
          <p:cNvPicPr/>
          <p:nvPr/>
        </p:nvPicPr>
        <p:blipFill>
          <a:blip r:embed="rId3">
            <a:extLst>
              <a:ext uri="{28A0092B-C50C-407E-A947-70E740481C1C}">
                <a14:useLocalDpi xmlns:a14="http://schemas.microsoft.com/office/drawing/2010/main" val="0"/>
              </a:ext>
            </a:extLst>
          </a:blip>
          <a:srcRect/>
          <a:stretch>
            <a:fillRect/>
          </a:stretch>
        </p:blipFill>
        <p:spPr bwMode="auto">
          <a:xfrm>
            <a:off x="323528" y="260648"/>
            <a:ext cx="4104456" cy="6364262"/>
          </a:xfrm>
          <a:prstGeom prst="rect">
            <a:avLst/>
          </a:prstGeom>
          <a:noFill/>
          <a:ln>
            <a:noFill/>
          </a:ln>
        </p:spPr>
      </p:pic>
      <p:pic>
        <p:nvPicPr>
          <p:cNvPr id="3" name="Picture 2" descr="http://www.valdosta.edu/~kkeene/Stop_Littering.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4008" y="231856"/>
            <a:ext cx="4320480" cy="6393054"/>
          </a:xfrm>
          <a:prstGeom prst="rect">
            <a:avLst/>
          </a:prstGeom>
          <a:noFill/>
          <a:ln>
            <a:noFill/>
          </a:ln>
        </p:spPr>
      </p:pic>
    </p:spTree>
    <p:extLst>
      <p:ext uri="{BB962C8B-B14F-4D97-AF65-F5344CB8AC3E}">
        <p14:creationId xmlns:p14="http://schemas.microsoft.com/office/powerpoint/2010/main" val="12675244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www.milngavie.e-dunbarton.sch.uk/_files/images/icons/nurseryputlitterinbincircle.jpg"/>
          <p:cNvPicPr/>
          <p:nvPr/>
        </p:nvPicPr>
        <p:blipFill>
          <a:blip r:embed="rId3">
            <a:extLst>
              <a:ext uri="{28A0092B-C50C-407E-A947-70E740481C1C}">
                <a14:useLocalDpi xmlns:a14="http://schemas.microsoft.com/office/drawing/2010/main" val="0"/>
              </a:ext>
            </a:extLst>
          </a:blip>
          <a:srcRect/>
          <a:stretch>
            <a:fillRect/>
          </a:stretch>
        </p:blipFill>
        <p:spPr bwMode="auto">
          <a:xfrm>
            <a:off x="1324927" y="204788"/>
            <a:ext cx="6494145" cy="6448425"/>
          </a:xfrm>
          <a:prstGeom prst="rect">
            <a:avLst/>
          </a:prstGeom>
          <a:noFill/>
          <a:ln>
            <a:noFill/>
          </a:ln>
        </p:spPr>
      </p:pic>
    </p:spTree>
    <p:extLst>
      <p:ext uri="{BB962C8B-B14F-4D97-AF65-F5344CB8AC3E}">
        <p14:creationId xmlns:p14="http://schemas.microsoft.com/office/powerpoint/2010/main" val="34212298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4509120"/>
            <a:ext cx="5486400" cy="566738"/>
          </a:xfrm>
        </p:spPr>
        <p:txBody>
          <a:bodyPr/>
          <a:lstStyle/>
          <a:p>
            <a:pPr algn="ctr"/>
            <a:r>
              <a:rPr lang="en-GB" dirty="0" smtClean="0">
                <a:solidFill>
                  <a:schemeClr val="accent1">
                    <a:lumMod val="50000"/>
                  </a:schemeClr>
                </a:solidFill>
                <a:latin typeface="Comic Sans MS" panose="030F0702030302020204" pitchFamily="66" charset="0"/>
              </a:rPr>
              <a:t>YOUR IDEAS!</a:t>
            </a:r>
            <a:endParaRPr lang="en-GB" dirty="0">
              <a:solidFill>
                <a:schemeClr val="accent1">
                  <a:lumMod val="50000"/>
                </a:schemeClr>
              </a:solidFill>
              <a:latin typeface="Comic Sans MS" panose="030F0702030302020204" pitchFamily="66" charset="0"/>
            </a:endParaRPr>
          </a:p>
        </p:txBody>
      </p:sp>
      <p:sp>
        <p:nvSpPr>
          <p:cNvPr id="4" name="Text Placeholder 3"/>
          <p:cNvSpPr>
            <a:spLocks noGrp="1"/>
          </p:cNvSpPr>
          <p:nvPr>
            <p:ph type="body" sz="half" idx="2"/>
          </p:nvPr>
        </p:nvSpPr>
        <p:spPr>
          <a:xfrm>
            <a:off x="827584" y="5367338"/>
            <a:ext cx="7272808" cy="1013990"/>
          </a:xfrm>
        </p:spPr>
        <p:txBody>
          <a:bodyPr>
            <a:normAutofit fontScale="92500"/>
          </a:bodyPr>
          <a:lstStyle/>
          <a:p>
            <a:pPr algn="just"/>
            <a:r>
              <a:rPr lang="en-GB" dirty="0" smtClean="0">
                <a:solidFill>
                  <a:schemeClr val="accent1">
                    <a:lumMod val="50000"/>
                  </a:schemeClr>
                </a:solidFill>
                <a:latin typeface="Comic Sans MS" panose="030F0702030302020204" pitchFamily="66" charset="0"/>
              </a:rPr>
              <a:t>Please let us have your ideas – we have post box by the Eco-School Noticeboard where you can also get a special form for you to write down your ideas as to how we might make our school better.  When you have written down your idea post it in the post box so the committee can consider if we might be able to use any of the suggestions.</a:t>
            </a:r>
            <a:endParaRPr lang="en-GB" dirty="0">
              <a:solidFill>
                <a:schemeClr val="accent1">
                  <a:lumMod val="50000"/>
                </a:schemeClr>
              </a:solidFill>
              <a:latin typeface="Comic Sans MS" panose="030F0702030302020204" pitchFamily="66" charset="0"/>
            </a:endParaRPr>
          </a:p>
        </p:txBody>
      </p:sp>
      <p:pic>
        <p:nvPicPr>
          <p:cNvPr id="7170" name="Picture 2" descr="http://tse1.mm.bing.net/th?&amp;id=OIP.M06378eb2fceffb1db4c9b31fc821bde9o0&amp;w=300&amp;h=229&amp;c=0&amp;pid=1.9&amp;rs=0&amp;p=0"/>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t="873" b="873"/>
          <a:stretch>
            <a:fillRect/>
          </a:stretch>
        </p:blipFill>
        <p:spPr bwMode="auto">
          <a:xfrm>
            <a:off x="1763688" y="260648"/>
            <a:ext cx="54864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0483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1">
                    <a:lumMod val="50000"/>
                  </a:schemeClr>
                </a:solidFill>
                <a:latin typeface="Comic Sans MS" panose="030F0702030302020204" pitchFamily="66" charset="0"/>
              </a:rPr>
              <a:t>YOUR ARTWORK!</a:t>
            </a:r>
            <a:endParaRPr lang="en-GB" dirty="0">
              <a:solidFill>
                <a:schemeClr val="accent1">
                  <a:lumMod val="50000"/>
                </a:schemeClr>
              </a:solidFill>
              <a:latin typeface="Comic Sans MS" panose="030F0702030302020204" pitchFamily="66" charset="0"/>
            </a:endParaRPr>
          </a:p>
        </p:txBody>
      </p:sp>
      <p:sp>
        <p:nvSpPr>
          <p:cNvPr id="4" name="Text Placeholder 3"/>
          <p:cNvSpPr>
            <a:spLocks noGrp="1"/>
          </p:cNvSpPr>
          <p:nvPr>
            <p:ph type="body" sz="half" idx="2"/>
          </p:nvPr>
        </p:nvSpPr>
        <p:spPr>
          <a:xfrm>
            <a:off x="827584" y="5373216"/>
            <a:ext cx="7416824" cy="804862"/>
          </a:xfrm>
        </p:spPr>
        <p:txBody>
          <a:bodyPr>
            <a:normAutofit fontScale="92500" lnSpcReduction="10000"/>
          </a:bodyPr>
          <a:lstStyle/>
          <a:p>
            <a:pPr algn="just"/>
            <a:r>
              <a:rPr lang="en-GB" dirty="0" smtClean="0">
                <a:solidFill>
                  <a:schemeClr val="accent1">
                    <a:lumMod val="50000"/>
                  </a:schemeClr>
                </a:solidFill>
                <a:latin typeface="Comic Sans MS" panose="030F0702030302020204" pitchFamily="66" charset="0"/>
              </a:rPr>
              <a:t>If you have a drawing that shows something about Eco-Schools, any of the nine topics or something about environment please give it to one of the eco warriors if you would like to have it displayed on the Eco-School noticeboard.  A picture will be chosen each week to put on display.  </a:t>
            </a:r>
            <a:endParaRPr lang="en-GB" dirty="0">
              <a:solidFill>
                <a:schemeClr val="accent1">
                  <a:lumMod val="50000"/>
                </a:schemeClr>
              </a:solidFill>
              <a:latin typeface="Comic Sans MS" panose="030F0702030302020204" pitchFamily="66" charset="0"/>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2988" t="4458" r="21651" b="37348"/>
          <a:stretch/>
        </p:blipFill>
        <p:spPr>
          <a:xfrm>
            <a:off x="17292" y="144136"/>
            <a:ext cx="4769740" cy="3402185"/>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2750" t="46837" r="26375"/>
          <a:stretch/>
        </p:blipFill>
        <p:spPr>
          <a:xfrm>
            <a:off x="4211960" y="2072688"/>
            <a:ext cx="4830938" cy="2706600"/>
          </a:xfrm>
          <a:prstGeom prst="rect">
            <a:avLst/>
          </a:prstGeom>
        </p:spPr>
      </p:pic>
    </p:spTree>
    <p:extLst>
      <p:ext uri="{BB962C8B-B14F-4D97-AF65-F5344CB8AC3E}">
        <p14:creationId xmlns:p14="http://schemas.microsoft.com/office/powerpoint/2010/main" val="40474498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9912" y="3437975"/>
            <a:ext cx="2332434" cy="566738"/>
          </a:xfrm>
        </p:spPr>
        <p:txBody>
          <a:bodyPr>
            <a:normAutofit fontScale="90000"/>
          </a:bodyPr>
          <a:lstStyle/>
          <a:p>
            <a:pPr algn="ctr"/>
            <a:r>
              <a:rPr lang="en-GB" dirty="0" smtClean="0">
                <a:solidFill>
                  <a:schemeClr val="accent1">
                    <a:lumMod val="50000"/>
                  </a:schemeClr>
                </a:solidFill>
                <a:latin typeface="Comic Sans MS" panose="030F0702030302020204" pitchFamily="66" charset="0"/>
              </a:rPr>
              <a:t>ENVIRONMENTAL PATROL</a:t>
            </a:r>
            <a:endParaRPr lang="en-GB" dirty="0"/>
          </a:p>
        </p:txBody>
      </p:sp>
      <p:sp>
        <p:nvSpPr>
          <p:cNvPr id="4" name="Text Placeholder 3"/>
          <p:cNvSpPr>
            <a:spLocks noGrp="1"/>
          </p:cNvSpPr>
          <p:nvPr>
            <p:ph type="body" sz="half" idx="2"/>
          </p:nvPr>
        </p:nvSpPr>
        <p:spPr>
          <a:xfrm>
            <a:off x="611559" y="4941168"/>
            <a:ext cx="8180081" cy="1231032"/>
          </a:xfrm>
        </p:spPr>
        <p:txBody>
          <a:bodyPr>
            <a:noAutofit/>
          </a:bodyPr>
          <a:lstStyle/>
          <a:p>
            <a:pPr algn="just"/>
            <a:r>
              <a:rPr lang="en-GB" sz="2000" dirty="0" smtClean="0">
                <a:latin typeface="Comic Sans MS" panose="030F0702030302020204" pitchFamily="66" charset="0"/>
              </a:rPr>
              <a:t>We would like to start having a rota of litter pickers from each class organised by the Global Warriors. They will also be encouraged to report back to Mr Burton when they notice that there may be an environmental problem around the school.</a:t>
            </a:r>
            <a:endParaRPr lang="en-GB" sz="2000" dirty="0">
              <a:latin typeface="Comic Sans MS" panose="030F0702030302020204" pitchFamily="66" charset="0"/>
            </a:endParaRPr>
          </a:p>
        </p:txBody>
      </p:sp>
      <p:pic>
        <p:nvPicPr>
          <p:cNvPr id="9" name="Picture 8" descr="http://anationofmoms.com/wp-content/uploads/2012/04/sweeping-1.jpeg"/>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803245"/>
            <a:ext cx="2896983" cy="1836198"/>
          </a:xfrm>
          <a:prstGeom prst="rect">
            <a:avLst/>
          </a:prstGeom>
          <a:noFill/>
          <a:ln>
            <a:noFill/>
          </a:ln>
        </p:spPr>
      </p:pic>
      <p:pic>
        <p:nvPicPr>
          <p:cNvPr id="1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1203953"/>
            <a:ext cx="2160240" cy="1432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89099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4437112"/>
            <a:ext cx="5486400" cy="566738"/>
          </a:xfrm>
        </p:spPr>
        <p:txBody>
          <a:bodyPr>
            <a:normAutofit fontScale="90000"/>
          </a:bodyPr>
          <a:lstStyle/>
          <a:p>
            <a:pPr algn="ctr"/>
            <a:r>
              <a:rPr lang="en-GB" dirty="0" smtClean="0">
                <a:solidFill>
                  <a:schemeClr val="accent1">
                    <a:lumMod val="50000"/>
                  </a:schemeClr>
                </a:solidFill>
                <a:latin typeface="Comic Sans MS" panose="030F0702030302020204" pitchFamily="66" charset="0"/>
              </a:rPr>
              <a:t>For listening – remember to spread the word!</a:t>
            </a:r>
            <a:endParaRPr lang="en-GB" dirty="0">
              <a:solidFill>
                <a:schemeClr val="accent1">
                  <a:lumMod val="50000"/>
                </a:schemeClr>
              </a:solidFill>
              <a:latin typeface="Comic Sans MS" panose="030F0702030302020204" pitchFamily="66" charset="0"/>
            </a:endParaRPr>
          </a:p>
        </p:txBody>
      </p:sp>
      <p:sp>
        <p:nvSpPr>
          <p:cNvPr id="4" name="Text Placeholder 3"/>
          <p:cNvSpPr>
            <a:spLocks noGrp="1"/>
          </p:cNvSpPr>
          <p:nvPr>
            <p:ph type="body" sz="half" idx="2"/>
          </p:nvPr>
        </p:nvSpPr>
        <p:spPr>
          <a:xfrm>
            <a:off x="1789037" y="5445224"/>
            <a:ext cx="5461051" cy="1080120"/>
          </a:xfrm>
        </p:spPr>
        <p:txBody>
          <a:bodyPr>
            <a:noAutofit/>
          </a:bodyPr>
          <a:lstStyle/>
          <a:p>
            <a:pPr algn="ctr"/>
            <a:r>
              <a:rPr lang="en-GB" sz="1800" dirty="0" smtClean="0">
                <a:solidFill>
                  <a:schemeClr val="accent1">
                    <a:lumMod val="50000"/>
                  </a:schemeClr>
                </a:solidFill>
                <a:latin typeface="Comic Sans MS" panose="030F0702030302020204" pitchFamily="66" charset="0"/>
              </a:rPr>
              <a:t>Our first big event everyone will be involved in is </a:t>
            </a:r>
          </a:p>
          <a:p>
            <a:pPr algn="ctr"/>
            <a:r>
              <a:rPr lang="en-GB" sz="1800" dirty="0" smtClean="0">
                <a:solidFill>
                  <a:schemeClr val="accent1">
                    <a:lumMod val="50000"/>
                  </a:schemeClr>
                </a:solidFill>
                <a:latin typeface="Comic Sans MS" panose="030F0702030302020204" pitchFamily="66" charset="0"/>
              </a:rPr>
              <a:t>WASTE WEEK </a:t>
            </a:r>
          </a:p>
          <a:p>
            <a:pPr algn="ctr"/>
            <a:r>
              <a:rPr lang="en-GB" sz="1800" dirty="0" smtClean="0">
                <a:solidFill>
                  <a:schemeClr val="accent1">
                    <a:lumMod val="50000"/>
                  </a:schemeClr>
                </a:solidFill>
                <a:latin typeface="Comic Sans MS" panose="030F0702030302020204" pitchFamily="66" charset="0"/>
              </a:rPr>
              <a:t>18</a:t>
            </a:r>
            <a:r>
              <a:rPr lang="en-GB" sz="1800" baseline="30000" dirty="0" smtClean="0">
                <a:solidFill>
                  <a:schemeClr val="accent1">
                    <a:lumMod val="50000"/>
                  </a:schemeClr>
                </a:solidFill>
                <a:latin typeface="Comic Sans MS" panose="030F0702030302020204" pitchFamily="66" charset="0"/>
              </a:rPr>
              <a:t>th</a:t>
            </a:r>
            <a:r>
              <a:rPr lang="en-GB" sz="1800" dirty="0" smtClean="0">
                <a:solidFill>
                  <a:schemeClr val="accent1">
                    <a:lumMod val="50000"/>
                  </a:schemeClr>
                </a:solidFill>
                <a:latin typeface="Comic Sans MS" panose="030F0702030302020204" pitchFamily="66" charset="0"/>
              </a:rPr>
              <a:t> -22</a:t>
            </a:r>
            <a:r>
              <a:rPr lang="en-GB" sz="1800" baseline="30000" dirty="0" smtClean="0">
                <a:solidFill>
                  <a:schemeClr val="accent1">
                    <a:lumMod val="50000"/>
                  </a:schemeClr>
                </a:solidFill>
                <a:latin typeface="Comic Sans MS" panose="030F0702030302020204" pitchFamily="66" charset="0"/>
              </a:rPr>
              <a:t>nd</a:t>
            </a:r>
            <a:r>
              <a:rPr lang="en-GB" sz="1800" dirty="0" smtClean="0">
                <a:solidFill>
                  <a:schemeClr val="accent1">
                    <a:lumMod val="50000"/>
                  </a:schemeClr>
                </a:solidFill>
                <a:latin typeface="Comic Sans MS" panose="030F0702030302020204" pitchFamily="66" charset="0"/>
              </a:rPr>
              <a:t> March 2019</a:t>
            </a:r>
          </a:p>
        </p:txBody>
      </p:sp>
      <p:pic>
        <p:nvPicPr>
          <p:cNvPr id="8194" name="Picture 2" descr="http://tse1.mm.bing.net/th?&amp;id=OIP.M1dc1828bfd27d9bb9bfc2d6c3729e9c9H0&amp;w=299&amp;h=236&amp;c=0&amp;pid=1.9&amp;rs=0&amp;p=0"/>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t="2489" b="2489"/>
          <a:stretch>
            <a:fillRect/>
          </a:stretch>
        </p:blipFill>
        <p:spPr bwMode="auto">
          <a:xfrm>
            <a:off x="2123728" y="620688"/>
            <a:ext cx="4715073" cy="3536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132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462</Words>
  <Application>Microsoft Office PowerPoint</Application>
  <PresentationFormat>On-screen Show (4:3)</PresentationFormat>
  <Paragraphs>48</Paragraphs>
  <Slides>25</Slides>
  <Notes>24</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0" baseType="lpstr">
      <vt:lpstr>Arial</vt:lpstr>
      <vt:lpstr>Calibri</vt:lpstr>
      <vt:lpstr>Comic Sans MS</vt:lpstr>
      <vt:lpstr>Office Theme</vt:lpstr>
      <vt:lpstr>Document</vt:lpstr>
      <vt:lpstr>PowerPoint Presentation</vt:lpstr>
      <vt:lpstr>PowerPoint Presentation</vt:lpstr>
      <vt:lpstr>Meet the characters who will help us become Green Ambassadors!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can we all take part and make our school an  Eco-School?</vt:lpstr>
      <vt:lpstr>We want you all to become Green Ambassadors!</vt:lpstr>
      <vt:lpstr>Our first topic we are going look at is Litter</vt:lpstr>
      <vt:lpstr>PowerPoint Presentation</vt:lpstr>
      <vt:lpstr>PowerPoint Presentation</vt:lpstr>
      <vt:lpstr>PowerPoint Presentation</vt:lpstr>
      <vt:lpstr>PowerPoint Presentation</vt:lpstr>
      <vt:lpstr>YOUR IDEAS!</vt:lpstr>
      <vt:lpstr>YOUR ARTWORK!</vt:lpstr>
      <vt:lpstr>ENVIRONMENTAL PATROL</vt:lpstr>
      <vt:lpstr>For listening – remember to spread the word!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admin3</dc:creator>
  <cp:lastModifiedBy>D Emerson</cp:lastModifiedBy>
  <cp:revision>18</cp:revision>
  <cp:lastPrinted>2016-01-19T16:14:34Z</cp:lastPrinted>
  <dcterms:created xsi:type="dcterms:W3CDTF">2016-01-19T15:03:08Z</dcterms:created>
  <dcterms:modified xsi:type="dcterms:W3CDTF">2019-02-01T15:50:46Z</dcterms:modified>
</cp:coreProperties>
</file>